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21" r:id="rId4"/>
    <p:sldId id="322" r:id="rId5"/>
    <p:sldId id="315" r:id="rId6"/>
    <p:sldId id="316" r:id="rId7"/>
    <p:sldId id="259" r:id="rId8"/>
    <p:sldId id="317" r:id="rId9"/>
    <p:sldId id="270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20" r:id="rId28"/>
    <p:sldId id="318" r:id="rId29"/>
    <p:sldId id="319" r:id="rId30"/>
    <p:sldId id="287" r:id="rId31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0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课后习题常见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2-3(6)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在四边形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上过点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作水平线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，完成两面投影。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05089B-6C27-4DB5-86BD-3148BD8B4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04" t="30418" r="26920" b="17612"/>
          <a:stretch/>
        </p:blipFill>
        <p:spPr>
          <a:xfrm rot="16200000">
            <a:off x="2899945" y="2184241"/>
            <a:ext cx="3015639" cy="37197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F8BCC5-685D-4277-A9AB-0C03B1DCF055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162694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2-3(7)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求平面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面的倾角。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514364-BE18-4DCB-9A0C-94AC765AF875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27E4C67-0F6F-4562-BF41-5321E24223B7}"/>
              </a:ext>
            </a:extLst>
          </p:cNvPr>
          <p:cNvGrpSpPr/>
          <p:nvPr/>
        </p:nvGrpSpPr>
        <p:grpSpPr>
          <a:xfrm>
            <a:off x="2295979" y="2207432"/>
            <a:ext cx="4014481" cy="3208477"/>
            <a:chOff x="276679" y="2110254"/>
            <a:chExt cx="4014481" cy="3208477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908B2673-9553-4670-AC7E-083121B06656}"/>
                </a:ext>
              </a:extLst>
            </p:cNvPr>
            <p:cNvGrpSpPr/>
            <p:nvPr/>
          </p:nvGrpSpPr>
          <p:grpSpPr>
            <a:xfrm>
              <a:off x="276679" y="2110254"/>
              <a:ext cx="4014481" cy="3208477"/>
              <a:chOff x="276679" y="2110254"/>
              <a:chExt cx="4014481" cy="3208477"/>
            </a:xfrm>
          </p:grpSpPr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D046BF72-CF2C-4DD5-83A6-329B807D877E}"/>
                  </a:ext>
                </a:extLst>
              </p:cNvPr>
              <p:cNvGrpSpPr/>
              <p:nvPr/>
            </p:nvGrpSpPr>
            <p:grpSpPr>
              <a:xfrm>
                <a:off x="276679" y="2110254"/>
                <a:ext cx="4014481" cy="3208477"/>
                <a:chOff x="704850" y="2313013"/>
                <a:chExt cx="3400678" cy="2510815"/>
              </a:xfrm>
            </p:grpSpPr>
            <p:grpSp>
              <p:nvGrpSpPr>
                <p:cNvPr id="94" name="组合 93">
                  <a:extLst>
                    <a:ext uri="{FF2B5EF4-FFF2-40B4-BE49-F238E27FC236}">
                      <a16:creationId xmlns:a16="http://schemas.microsoft.com/office/drawing/2014/main" id="{82DB0BB2-FF5C-4D23-99B8-7154A296B20B}"/>
                    </a:ext>
                  </a:extLst>
                </p:cNvPr>
                <p:cNvGrpSpPr/>
                <p:nvPr/>
              </p:nvGrpSpPr>
              <p:grpSpPr>
                <a:xfrm>
                  <a:off x="704850" y="2313013"/>
                  <a:ext cx="3070225" cy="2510815"/>
                  <a:chOff x="704850" y="2313013"/>
                  <a:chExt cx="3070225" cy="2510815"/>
                </a:xfrm>
              </p:grpSpPr>
              <p:sp>
                <p:nvSpPr>
                  <p:cNvPr id="112" name="任意多边形: 形状 111">
                    <a:extLst>
                      <a:ext uri="{FF2B5EF4-FFF2-40B4-BE49-F238E27FC236}">
                        <a16:creationId xmlns:a16="http://schemas.microsoft.com/office/drawing/2014/main" id="{130F88E6-A904-4752-90A2-B5B9F3B085DB}"/>
                      </a:ext>
                    </a:extLst>
                  </p:cNvPr>
                  <p:cNvSpPr/>
                  <p:nvPr/>
                </p:nvSpPr>
                <p:spPr>
                  <a:xfrm>
                    <a:off x="1257300" y="2565400"/>
                    <a:ext cx="1502569" cy="868363"/>
                  </a:xfrm>
                  <a:custGeom>
                    <a:avLst/>
                    <a:gdLst>
                      <a:gd name="connsiteX0" fmla="*/ 0 w 1508125"/>
                      <a:gd name="connsiteY0" fmla="*/ 587375 h 873125"/>
                      <a:gd name="connsiteX1" fmla="*/ 657225 w 1508125"/>
                      <a:gd name="connsiteY1" fmla="*/ 0 h 873125"/>
                      <a:gd name="connsiteX2" fmla="*/ 1508125 w 1508125"/>
                      <a:gd name="connsiteY2" fmla="*/ 873125 h 873125"/>
                      <a:gd name="connsiteX3" fmla="*/ 0 w 1508125"/>
                      <a:gd name="connsiteY3" fmla="*/ 587375 h 873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8125" h="873125">
                        <a:moveTo>
                          <a:pt x="0" y="587375"/>
                        </a:moveTo>
                        <a:lnTo>
                          <a:pt x="657225" y="0"/>
                        </a:lnTo>
                        <a:lnTo>
                          <a:pt x="1508125" y="873125"/>
                        </a:lnTo>
                        <a:lnTo>
                          <a:pt x="0" y="587375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113" name="任意多边形: 形状 112">
                    <a:extLst>
                      <a:ext uri="{FF2B5EF4-FFF2-40B4-BE49-F238E27FC236}">
                        <a16:creationId xmlns:a16="http://schemas.microsoft.com/office/drawing/2014/main" id="{FB7B7F97-84D5-4972-83B6-B1B4C20843A5}"/>
                      </a:ext>
                    </a:extLst>
                  </p:cNvPr>
                  <p:cNvSpPr/>
                  <p:nvPr/>
                </p:nvSpPr>
                <p:spPr>
                  <a:xfrm>
                    <a:off x="1181100" y="3776663"/>
                    <a:ext cx="1557338" cy="935831"/>
                  </a:xfrm>
                  <a:custGeom>
                    <a:avLst/>
                    <a:gdLst>
                      <a:gd name="connsiteX0" fmla="*/ 0 w 1557338"/>
                      <a:gd name="connsiteY0" fmla="*/ 935831 h 935831"/>
                      <a:gd name="connsiteX1" fmla="*/ 1557338 w 1557338"/>
                      <a:gd name="connsiteY1" fmla="*/ 583406 h 935831"/>
                      <a:gd name="connsiteX2" fmla="*/ 695325 w 1557338"/>
                      <a:gd name="connsiteY2" fmla="*/ 0 h 935831"/>
                      <a:gd name="connsiteX3" fmla="*/ 0 w 1557338"/>
                      <a:gd name="connsiteY3" fmla="*/ 935831 h 935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57338" h="935831">
                        <a:moveTo>
                          <a:pt x="0" y="935831"/>
                        </a:moveTo>
                        <a:lnTo>
                          <a:pt x="1557338" y="583406"/>
                        </a:lnTo>
                        <a:lnTo>
                          <a:pt x="695325" y="0"/>
                        </a:lnTo>
                        <a:lnTo>
                          <a:pt x="0" y="93583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114" name="任意多边形: 形状 113">
                    <a:extLst>
                      <a:ext uri="{FF2B5EF4-FFF2-40B4-BE49-F238E27FC236}">
                        <a16:creationId xmlns:a16="http://schemas.microsoft.com/office/drawing/2014/main" id="{ABDE73CD-D181-4161-979B-9B9F46D45F4D}"/>
                      </a:ext>
                    </a:extLst>
                  </p:cNvPr>
                  <p:cNvSpPr/>
                  <p:nvPr/>
                </p:nvSpPr>
                <p:spPr>
                  <a:xfrm>
                    <a:off x="1178719" y="3152778"/>
                    <a:ext cx="76200" cy="1559716"/>
                  </a:xfrm>
                  <a:custGeom>
                    <a:avLst/>
                    <a:gdLst>
                      <a:gd name="connsiteX0" fmla="*/ 71437 w 71437"/>
                      <a:gd name="connsiteY0" fmla="*/ 0 h 1559719"/>
                      <a:gd name="connsiteX1" fmla="*/ 71437 w 71437"/>
                      <a:gd name="connsiteY1" fmla="*/ 0 h 1559719"/>
                      <a:gd name="connsiteX2" fmla="*/ 0 w 71437"/>
                      <a:gd name="connsiteY2" fmla="*/ 1559719 h 1559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437" h="1559719">
                        <a:moveTo>
                          <a:pt x="71437" y="0"/>
                        </a:moveTo>
                        <a:lnTo>
                          <a:pt x="71437" y="0"/>
                        </a:lnTo>
                        <a:lnTo>
                          <a:pt x="0" y="1559719"/>
                        </a:ln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115" name="任意多边形: 形状 114">
                    <a:extLst>
                      <a:ext uri="{FF2B5EF4-FFF2-40B4-BE49-F238E27FC236}">
                        <a16:creationId xmlns:a16="http://schemas.microsoft.com/office/drawing/2014/main" id="{251347EA-90D8-443D-8196-5BDB8999F9C9}"/>
                      </a:ext>
                    </a:extLst>
                  </p:cNvPr>
                  <p:cNvSpPr/>
                  <p:nvPr/>
                </p:nvSpPr>
                <p:spPr>
                  <a:xfrm>
                    <a:off x="2740819" y="3433763"/>
                    <a:ext cx="19050" cy="926306"/>
                  </a:xfrm>
                  <a:custGeom>
                    <a:avLst/>
                    <a:gdLst>
                      <a:gd name="connsiteX0" fmla="*/ 0 w 19050"/>
                      <a:gd name="connsiteY0" fmla="*/ 926306 h 926306"/>
                      <a:gd name="connsiteX1" fmla="*/ 19050 w 19050"/>
                      <a:gd name="connsiteY1" fmla="*/ 0 h 926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050" h="926306">
                        <a:moveTo>
                          <a:pt x="0" y="926306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116" name="任意多边形: 形状 115">
                    <a:extLst>
                      <a:ext uri="{FF2B5EF4-FFF2-40B4-BE49-F238E27FC236}">
                        <a16:creationId xmlns:a16="http://schemas.microsoft.com/office/drawing/2014/main" id="{34466003-DA0A-42E4-9DC3-420941467D73}"/>
                      </a:ext>
                    </a:extLst>
                  </p:cNvPr>
                  <p:cNvSpPr/>
                  <p:nvPr/>
                </p:nvSpPr>
                <p:spPr>
                  <a:xfrm>
                    <a:off x="1871981" y="2568575"/>
                    <a:ext cx="45719" cy="1208088"/>
                  </a:xfrm>
                  <a:custGeom>
                    <a:avLst/>
                    <a:gdLst>
                      <a:gd name="connsiteX0" fmla="*/ 0 w 38100"/>
                      <a:gd name="connsiteY0" fmla="*/ 1190625 h 1190625"/>
                      <a:gd name="connsiteX1" fmla="*/ 38100 w 38100"/>
                      <a:gd name="connsiteY1" fmla="*/ 0 h 1190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100" h="1190625">
                        <a:moveTo>
                          <a:pt x="0" y="1190625"/>
                        </a:moveTo>
                        <a:lnTo>
                          <a:pt x="38100" y="0"/>
                        </a:ln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117" name="任意多边形: 形状 116">
                    <a:extLst>
                      <a:ext uri="{FF2B5EF4-FFF2-40B4-BE49-F238E27FC236}">
                        <a16:creationId xmlns:a16="http://schemas.microsoft.com/office/drawing/2014/main" id="{E5D356C6-F45A-4ACB-B656-C5AF21230397}"/>
                      </a:ext>
                    </a:extLst>
                  </p:cNvPr>
                  <p:cNvSpPr/>
                  <p:nvPr/>
                </p:nvSpPr>
                <p:spPr>
                  <a:xfrm>
                    <a:off x="704850" y="3463925"/>
                    <a:ext cx="3070225" cy="69850"/>
                  </a:xfrm>
                  <a:custGeom>
                    <a:avLst/>
                    <a:gdLst>
                      <a:gd name="connsiteX0" fmla="*/ 0 w 3070225"/>
                      <a:gd name="connsiteY0" fmla="*/ 0 h 69850"/>
                      <a:gd name="connsiteX1" fmla="*/ 3070225 w 3070225"/>
                      <a:gd name="connsiteY1" fmla="*/ 69850 h 69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70225" h="69850">
                        <a:moveTo>
                          <a:pt x="0" y="0"/>
                        </a:moveTo>
                        <a:lnTo>
                          <a:pt x="3070225" y="6985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118" name="文本框 117">
                    <a:extLst>
                      <a:ext uri="{FF2B5EF4-FFF2-40B4-BE49-F238E27FC236}">
                        <a16:creationId xmlns:a16="http://schemas.microsoft.com/office/drawing/2014/main" id="{9D08A6D6-7D2B-42B3-AA09-4E8EE0E5E3E0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487" y="2313013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b'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9" name="文本框 118">
                    <a:extLst>
                      <a:ext uri="{FF2B5EF4-FFF2-40B4-BE49-F238E27FC236}">
                        <a16:creationId xmlns:a16="http://schemas.microsoft.com/office/drawing/2014/main" id="{941DBA94-C940-4505-8993-A3808A640EA1}"/>
                      </a:ext>
                    </a:extLst>
                  </p:cNvPr>
                  <p:cNvSpPr txBox="1"/>
                  <p:nvPr/>
                </p:nvSpPr>
                <p:spPr>
                  <a:xfrm>
                    <a:off x="998300" y="2866525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a'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0" name="文本框 119">
                    <a:extLst>
                      <a:ext uri="{FF2B5EF4-FFF2-40B4-BE49-F238E27FC236}">
                        <a16:creationId xmlns:a16="http://schemas.microsoft.com/office/drawing/2014/main" id="{F4D0DD71-86EF-4359-BDCF-6955F3F5840C}"/>
                      </a:ext>
                    </a:extLst>
                  </p:cNvPr>
                  <p:cNvSpPr txBox="1"/>
                  <p:nvPr/>
                </p:nvSpPr>
                <p:spPr>
                  <a:xfrm>
                    <a:off x="2738438" y="3225426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c'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03B5F2E9-6419-440E-8132-A4CF4738CE13}"/>
                      </a:ext>
                    </a:extLst>
                  </p:cNvPr>
                  <p:cNvSpPr txBox="1"/>
                  <p:nvPr/>
                </p:nvSpPr>
                <p:spPr>
                  <a:xfrm>
                    <a:off x="972661" y="4539571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2" name="文本框 121">
                    <a:extLst>
                      <a:ext uri="{FF2B5EF4-FFF2-40B4-BE49-F238E27FC236}">
                        <a16:creationId xmlns:a16="http://schemas.microsoft.com/office/drawing/2014/main" id="{3D6C52C8-0AF3-40AA-86F0-B1D70DC43EAC}"/>
                      </a:ext>
                    </a:extLst>
                  </p:cNvPr>
                  <p:cNvSpPr txBox="1"/>
                  <p:nvPr/>
                </p:nvSpPr>
                <p:spPr>
                  <a:xfrm>
                    <a:off x="1595993" y="3463924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b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3" name="文本框 122">
                    <a:extLst>
                      <a:ext uri="{FF2B5EF4-FFF2-40B4-BE49-F238E27FC236}">
                        <a16:creationId xmlns:a16="http://schemas.microsoft.com/office/drawing/2014/main" id="{BF15AABA-3F06-4332-962E-02DB36E452F6}"/>
                      </a:ext>
                    </a:extLst>
                  </p:cNvPr>
                  <p:cNvSpPr txBox="1"/>
                  <p:nvPr/>
                </p:nvSpPr>
                <p:spPr>
                  <a:xfrm>
                    <a:off x="2728709" y="4104948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c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95" name="任意多边形: 形状 94">
                  <a:extLst>
                    <a:ext uri="{FF2B5EF4-FFF2-40B4-BE49-F238E27FC236}">
                      <a16:creationId xmlns:a16="http://schemas.microsoft.com/office/drawing/2014/main" id="{2B4D13B0-3E79-4732-AD31-6B5D8CC96E95}"/>
                    </a:ext>
                  </a:extLst>
                </p:cNvPr>
                <p:cNvSpPr/>
                <p:nvPr/>
              </p:nvSpPr>
              <p:spPr>
                <a:xfrm>
                  <a:off x="1252538" y="3143250"/>
                  <a:ext cx="1223962" cy="0"/>
                </a:xfrm>
                <a:custGeom>
                  <a:avLst/>
                  <a:gdLst>
                    <a:gd name="connsiteX0" fmla="*/ 0 w 1223962"/>
                    <a:gd name="connsiteY0" fmla="*/ 0 h 0"/>
                    <a:gd name="connsiteX1" fmla="*/ 1223962 w 1223962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23962">
                      <a:moveTo>
                        <a:pt x="0" y="0"/>
                      </a:moveTo>
                      <a:lnTo>
                        <a:pt x="1223962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96" name="任意多边形: 形状 95">
                  <a:extLst>
                    <a:ext uri="{FF2B5EF4-FFF2-40B4-BE49-F238E27FC236}">
                      <a16:creationId xmlns:a16="http://schemas.microsoft.com/office/drawing/2014/main" id="{4F4B4B5A-D6B8-4C84-B0F7-06F834BA62A4}"/>
                    </a:ext>
                  </a:extLst>
                </p:cNvPr>
                <p:cNvSpPr/>
                <p:nvPr/>
              </p:nvSpPr>
              <p:spPr>
                <a:xfrm>
                  <a:off x="2474119" y="3140869"/>
                  <a:ext cx="0" cy="1038225"/>
                </a:xfrm>
                <a:custGeom>
                  <a:avLst/>
                  <a:gdLst>
                    <a:gd name="connsiteX0" fmla="*/ 0 w 0"/>
                    <a:gd name="connsiteY0" fmla="*/ 0 h 1038225"/>
                    <a:gd name="connsiteX1" fmla="*/ 0 w 0"/>
                    <a:gd name="connsiteY1" fmla="*/ 1038225 h 103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38225">
                      <a:moveTo>
                        <a:pt x="0" y="0"/>
                      </a:moveTo>
                      <a:lnTo>
                        <a:pt x="0" y="1038225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97" name="任意多边形: 形状 96">
                  <a:extLst>
                    <a:ext uri="{FF2B5EF4-FFF2-40B4-BE49-F238E27FC236}">
                      <a16:creationId xmlns:a16="http://schemas.microsoft.com/office/drawing/2014/main" id="{568A9C21-E454-4F0F-B548-599ECB0583C0}"/>
                    </a:ext>
                  </a:extLst>
                </p:cNvPr>
                <p:cNvSpPr/>
                <p:nvPr/>
              </p:nvSpPr>
              <p:spPr>
                <a:xfrm>
                  <a:off x="1173956" y="4174331"/>
                  <a:ext cx="1297782" cy="538163"/>
                </a:xfrm>
                <a:custGeom>
                  <a:avLst/>
                  <a:gdLst>
                    <a:gd name="connsiteX0" fmla="*/ 0 w 1297782"/>
                    <a:gd name="connsiteY0" fmla="*/ 538163 h 538163"/>
                    <a:gd name="connsiteX1" fmla="*/ 1297782 w 1297782"/>
                    <a:gd name="connsiteY1" fmla="*/ 0 h 53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97782" h="538163">
                      <a:moveTo>
                        <a:pt x="0" y="538163"/>
                      </a:moveTo>
                      <a:lnTo>
                        <a:pt x="1297782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98" name="任意多边形: 形状 97">
                  <a:extLst>
                    <a:ext uri="{FF2B5EF4-FFF2-40B4-BE49-F238E27FC236}">
                      <a16:creationId xmlns:a16="http://schemas.microsoft.com/office/drawing/2014/main" id="{19F41036-CB27-4EE6-A773-492A42A7592A}"/>
                    </a:ext>
                  </a:extLst>
                </p:cNvPr>
                <p:cNvSpPr/>
                <p:nvPr/>
              </p:nvSpPr>
              <p:spPr>
                <a:xfrm>
                  <a:off x="1878806" y="3776663"/>
                  <a:ext cx="357188" cy="700087"/>
                </a:xfrm>
                <a:custGeom>
                  <a:avLst/>
                  <a:gdLst>
                    <a:gd name="connsiteX0" fmla="*/ 0 w 357188"/>
                    <a:gd name="connsiteY0" fmla="*/ 0 h 700087"/>
                    <a:gd name="connsiteX1" fmla="*/ 357188 w 357188"/>
                    <a:gd name="connsiteY1" fmla="*/ 700087 h 700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7188" h="700087">
                      <a:moveTo>
                        <a:pt x="0" y="0"/>
                      </a:moveTo>
                      <a:lnTo>
                        <a:pt x="357188" y="70008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99" name="任意多边形: 形状 98">
                  <a:extLst>
                    <a:ext uri="{FF2B5EF4-FFF2-40B4-BE49-F238E27FC236}">
                      <a16:creationId xmlns:a16="http://schemas.microsoft.com/office/drawing/2014/main" id="{07A2000A-835C-41C7-85CF-86B3D8A95199}"/>
                    </a:ext>
                  </a:extLst>
                </p:cNvPr>
                <p:cNvSpPr/>
                <p:nvPr/>
              </p:nvSpPr>
              <p:spPr>
                <a:xfrm>
                  <a:off x="2233613" y="3331369"/>
                  <a:ext cx="0" cy="1140619"/>
                </a:xfrm>
                <a:custGeom>
                  <a:avLst/>
                  <a:gdLst>
                    <a:gd name="connsiteX0" fmla="*/ 0 w 0"/>
                    <a:gd name="connsiteY0" fmla="*/ 1140619 h 1140619"/>
                    <a:gd name="connsiteX1" fmla="*/ 0 w 0"/>
                    <a:gd name="connsiteY1" fmla="*/ 0 h 1140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140619">
                      <a:moveTo>
                        <a:pt x="0" y="11406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100" name="任意多边形: 形状 99">
                  <a:extLst>
                    <a:ext uri="{FF2B5EF4-FFF2-40B4-BE49-F238E27FC236}">
                      <a16:creationId xmlns:a16="http://schemas.microsoft.com/office/drawing/2014/main" id="{B2BA1DCF-FDE4-4E28-91F7-E26CBE4BC757}"/>
                    </a:ext>
                  </a:extLst>
                </p:cNvPr>
                <p:cNvSpPr/>
                <p:nvPr/>
              </p:nvSpPr>
              <p:spPr>
                <a:xfrm>
                  <a:off x="1917700" y="2568989"/>
                  <a:ext cx="1257300" cy="0"/>
                </a:xfrm>
                <a:custGeom>
                  <a:avLst/>
                  <a:gdLst>
                    <a:gd name="connsiteX0" fmla="*/ 0 w 1257300"/>
                    <a:gd name="connsiteY0" fmla="*/ 0 h 0"/>
                    <a:gd name="connsiteX1" fmla="*/ 1257300 w 12573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57300">
                      <a:moveTo>
                        <a:pt x="0" y="0"/>
                      </a:moveTo>
                      <a:lnTo>
                        <a:pt x="125730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101" name="任意多边形: 形状 100">
                  <a:extLst>
                    <a:ext uri="{FF2B5EF4-FFF2-40B4-BE49-F238E27FC236}">
                      <a16:creationId xmlns:a16="http://schemas.microsoft.com/office/drawing/2014/main" id="{C1D2517E-CEEA-4AEB-A7E8-AEDE6A11B26C}"/>
                    </a:ext>
                  </a:extLst>
                </p:cNvPr>
                <p:cNvSpPr/>
                <p:nvPr/>
              </p:nvSpPr>
              <p:spPr>
                <a:xfrm>
                  <a:off x="3167062" y="2564606"/>
                  <a:ext cx="832288" cy="769145"/>
                </a:xfrm>
                <a:custGeom>
                  <a:avLst/>
                  <a:gdLst>
                    <a:gd name="connsiteX0" fmla="*/ 0 w 323850"/>
                    <a:gd name="connsiteY0" fmla="*/ 0 h 769144"/>
                    <a:gd name="connsiteX1" fmla="*/ 323850 w 323850"/>
                    <a:gd name="connsiteY1" fmla="*/ 769144 h 769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3850" h="769144">
                      <a:moveTo>
                        <a:pt x="0" y="0"/>
                      </a:moveTo>
                      <a:lnTo>
                        <a:pt x="323850" y="769144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102" name="任意多边形: 形状 101">
                  <a:extLst>
                    <a:ext uri="{FF2B5EF4-FFF2-40B4-BE49-F238E27FC236}">
                      <a16:creationId xmlns:a16="http://schemas.microsoft.com/office/drawing/2014/main" id="{847A0501-01C3-4DE1-9329-BB48F15712A3}"/>
                    </a:ext>
                  </a:extLst>
                </p:cNvPr>
                <p:cNvSpPr/>
                <p:nvPr/>
              </p:nvSpPr>
              <p:spPr>
                <a:xfrm>
                  <a:off x="3164680" y="2562225"/>
                  <a:ext cx="38729" cy="782781"/>
                </a:xfrm>
                <a:custGeom>
                  <a:avLst/>
                  <a:gdLst>
                    <a:gd name="connsiteX0" fmla="*/ 0 w 0"/>
                    <a:gd name="connsiteY0" fmla="*/ 0 h 771525"/>
                    <a:gd name="connsiteX1" fmla="*/ 0 w 0"/>
                    <a:gd name="connsiteY1" fmla="*/ 771525 h 77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771525">
                      <a:moveTo>
                        <a:pt x="0" y="0"/>
                      </a:moveTo>
                      <a:lnTo>
                        <a:pt x="0" y="771525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103" name="任意多边形: 形状 102">
                  <a:extLst>
                    <a:ext uri="{FF2B5EF4-FFF2-40B4-BE49-F238E27FC236}">
                      <a16:creationId xmlns:a16="http://schemas.microsoft.com/office/drawing/2014/main" id="{B319E464-21AE-45E9-8A97-CBF64E43212F}"/>
                    </a:ext>
                  </a:extLst>
                </p:cNvPr>
                <p:cNvSpPr/>
                <p:nvPr/>
              </p:nvSpPr>
              <p:spPr>
                <a:xfrm>
                  <a:off x="3169444" y="3266281"/>
                  <a:ext cx="70985" cy="69850"/>
                </a:xfrm>
                <a:custGeom>
                  <a:avLst/>
                  <a:gdLst>
                    <a:gd name="connsiteX0" fmla="*/ 0 w 95250"/>
                    <a:gd name="connsiteY0" fmla="*/ 0 h 90487"/>
                    <a:gd name="connsiteX1" fmla="*/ 95250 w 95250"/>
                    <a:gd name="connsiteY1" fmla="*/ 0 h 90487"/>
                    <a:gd name="connsiteX2" fmla="*/ 95250 w 95250"/>
                    <a:gd name="connsiteY2" fmla="*/ 90487 h 9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90487">
                      <a:moveTo>
                        <a:pt x="0" y="0"/>
                      </a:moveTo>
                      <a:lnTo>
                        <a:pt x="95250" y="0"/>
                      </a:lnTo>
                      <a:lnTo>
                        <a:pt x="95250" y="9048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104" name="任意多边形: 形状 103">
                  <a:extLst>
                    <a:ext uri="{FF2B5EF4-FFF2-40B4-BE49-F238E27FC236}">
                      <a16:creationId xmlns:a16="http://schemas.microsoft.com/office/drawing/2014/main" id="{C2FE97D6-E8D3-40E7-B6FE-05AAEEDEF732}"/>
                    </a:ext>
                  </a:extLst>
                </p:cNvPr>
                <p:cNvSpPr/>
                <p:nvPr/>
              </p:nvSpPr>
              <p:spPr>
                <a:xfrm rot="19898174">
                  <a:off x="2137234" y="4258664"/>
                  <a:ext cx="57261" cy="51421"/>
                </a:xfrm>
                <a:custGeom>
                  <a:avLst/>
                  <a:gdLst>
                    <a:gd name="connsiteX0" fmla="*/ 0 w 95250"/>
                    <a:gd name="connsiteY0" fmla="*/ 0 h 90487"/>
                    <a:gd name="connsiteX1" fmla="*/ 95250 w 95250"/>
                    <a:gd name="connsiteY1" fmla="*/ 0 h 90487"/>
                    <a:gd name="connsiteX2" fmla="*/ 95250 w 95250"/>
                    <a:gd name="connsiteY2" fmla="*/ 90487 h 9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90487">
                      <a:moveTo>
                        <a:pt x="0" y="0"/>
                      </a:moveTo>
                      <a:lnTo>
                        <a:pt x="95250" y="0"/>
                      </a:lnTo>
                      <a:lnTo>
                        <a:pt x="95250" y="9048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7F3C01D5-6CE5-4507-ABD4-6EB62390169F}"/>
                    </a:ext>
                  </a:extLst>
                </p:cNvPr>
                <p:cNvSpPr/>
                <p:nvPr/>
              </p:nvSpPr>
              <p:spPr>
                <a:xfrm rot="14976376">
                  <a:off x="3847672" y="3245926"/>
                  <a:ext cx="153799" cy="135658"/>
                </a:xfrm>
                <a:prstGeom prst="arc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341E5715-664C-4EB2-8E07-CE887908C85D}"/>
                    </a:ext>
                  </a:extLst>
                </p:cNvPr>
                <p:cNvSpPr txBox="1"/>
                <p:nvPr/>
              </p:nvSpPr>
              <p:spPr>
                <a:xfrm>
                  <a:off x="2417354" y="2823077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d'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" name="文本框 106">
                  <a:extLst>
                    <a:ext uri="{FF2B5EF4-FFF2-40B4-BE49-F238E27FC236}">
                      <a16:creationId xmlns:a16="http://schemas.microsoft.com/office/drawing/2014/main" id="{05B884D8-B87E-4BC2-886C-B9B0CF91CC81}"/>
                    </a:ext>
                  </a:extLst>
                </p:cNvPr>
                <p:cNvSpPr txBox="1"/>
                <p:nvPr/>
              </p:nvSpPr>
              <p:spPr>
                <a:xfrm>
                  <a:off x="2411172" y="3884828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d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FE9139CE-2728-47AF-B386-02F7395CF49A}"/>
                    </a:ext>
                  </a:extLst>
                </p:cNvPr>
                <p:cNvSpPr txBox="1"/>
                <p:nvPr/>
              </p:nvSpPr>
              <p:spPr>
                <a:xfrm>
                  <a:off x="2121095" y="4318377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e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4EAA1940-4AE6-428C-9D0A-EF5BF6475D5D}"/>
                    </a:ext>
                  </a:extLst>
                </p:cNvPr>
                <p:cNvSpPr txBox="1"/>
                <p:nvPr/>
              </p:nvSpPr>
              <p:spPr>
                <a:xfrm>
                  <a:off x="1960426" y="3147470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e'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文本框 60">
                  <a:extLst>
                    <a:ext uri="{FF2B5EF4-FFF2-40B4-BE49-F238E27FC236}">
                      <a16:creationId xmlns:a16="http://schemas.microsoft.com/office/drawing/2014/main" id="{631311E2-C9D5-4750-9CAA-F821B407C5BE}"/>
                    </a:ext>
                  </a:extLst>
                </p:cNvPr>
                <p:cNvSpPr txBox="1"/>
                <p:nvPr/>
              </p:nvSpPr>
              <p:spPr>
                <a:xfrm>
                  <a:off x="3641102" y="3026380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α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任意多边形: 形状 110">
                  <a:extLst>
                    <a:ext uri="{FF2B5EF4-FFF2-40B4-BE49-F238E27FC236}">
                      <a16:creationId xmlns:a16="http://schemas.microsoft.com/office/drawing/2014/main" id="{1CD8EC9B-36FC-484E-87BF-05FCB3DE6A88}"/>
                    </a:ext>
                  </a:extLst>
                </p:cNvPr>
                <p:cNvSpPr/>
                <p:nvPr/>
              </p:nvSpPr>
              <p:spPr>
                <a:xfrm>
                  <a:off x="1909763" y="2559050"/>
                  <a:ext cx="323850" cy="769144"/>
                </a:xfrm>
                <a:custGeom>
                  <a:avLst/>
                  <a:gdLst>
                    <a:gd name="connsiteX0" fmla="*/ 0 w 323850"/>
                    <a:gd name="connsiteY0" fmla="*/ 0 h 769144"/>
                    <a:gd name="connsiteX1" fmla="*/ 323850 w 323850"/>
                    <a:gd name="connsiteY1" fmla="*/ 769144 h 769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3850" h="769144">
                      <a:moveTo>
                        <a:pt x="0" y="0"/>
                      </a:moveTo>
                      <a:lnTo>
                        <a:pt x="323850" y="769144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</p:grpSp>
          <p:sp>
            <p:nvSpPr>
              <p:cNvPr id="90" name="椭圆 89">
                <a:extLst>
                  <a:ext uri="{FF2B5EF4-FFF2-40B4-BE49-F238E27FC236}">
                    <a16:creationId xmlns:a16="http://schemas.microsoft.com/office/drawing/2014/main" id="{D86848DE-D4E0-4336-99D2-B7471A2A336A}"/>
                  </a:ext>
                </a:extLst>
              </p:cNvPr>
              <p:cNvSpPr/>
              <p:nvPr/>
            </p:nvSpPr>
            <p:spPr>
              <a:xfrm>
                <a:off x="2337755" y="315395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1" name="椭圆 90">
                <a:extLst>
                  <a:ext uri="{FF2B5EF4-FFF2-40B4-BE49-F238E27FC236}">
                    <a16:creationId xmlns:a16="http://schemas.microsoft.com/office/drawing/2014/main" id="{5690222C-2225-4A9C-93D1-F43618481368}"/>
                  </a:ext>
                </a:extLst>
              </p:cNvPr>
              <p:cNvSpPr/>
              <p:nvPr/>
            </p:nvSpPr>
            <p:spPr>
              <a:xfrm>
                <a:off x="2058515" y="485734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FD3D7003-F201-4094-BA88-3C0E1FBB8FD2}"/>
                  </a:ext>
                </a:extLst>
              </p:cNvPr>
              <p:cNvSpPr/>
              <p:nvPr/>
            </p:nvSpPr>
            <p:spPr>
              <a:xfrm>
                <a:off x="2337036" y="447044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93" name="椭圆 92">
                <a:extLst>
                  <a:ext uri="{FF2B5EF4-FFF2-40B4-BE49-F238E27FC236}">
                    <a16:creationId xmlns:a16="http://schemas.microsoft.com/office/drawing/2014/main" id="{FB70CFD1-D4DF-46CB-8A0C-100B142E404F}"/>
                  </a:ext>
                </a:extLst>
              </p:cNvPr>
              <p:cNvSpPr/>
              <p:nvPr/>
            </p:nvSpPr>
            <p:spPr>
              <a:xfrm>
                <a:off x="2057087" y="339840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DBFDEB8C-4C26-4B0B-A36C-A2A5BEDEF798}"/>
                </a:ext>
              </a:extLst>
            </p:cNvPr>
            <p:cNvSpPr/>
            <p:nvPr/>
          </p:nvSpPr>
          <p:spPr>
            <a:xfrm rot="6904353">
              <a:off x="3460490" y="2972692"/>
              <a:ext cx="421658" cy="894615"/>
            </a:xfrm>
            <a:custGeom>
              <a:avLst/>
              <a:gdLst>
                <a:gd name="connsiteX0" fmla="*/ 0 w 357188"/>
                <a:gd name="connsiteY0" fmla="*/ 0 h 700087"/>
                <a:gd name="connsiteX1" fmla="*/ 357188 w 357188"/>
                <a:gd name="connsiteY1" fmla="*/ 700087 h 70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8" h="700087">
                  <a:moveTo>
                    <a:pt x="0" y="0"/>
                  </a:moveTo>
                  <a:lnTo>
                    <a:pt x="357188" y="700087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3F431EF1-621C-4056-8D80-0BEE0E58C18D}"/>
                </a:ext>
              </a:extLst>
            </p:cNvPr>
            <p:cNvSpPr/>
            <p:nvPr/>
          </p:nvSpPr>
          <p:spPr>
            <a:xfrm>
              <a:off x="3662363" y="3386138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C8E4E9C5-1796-4600-A3D0-007813C77430}"/>
                </a:ext>
              </a:extLst>
            </p:cNvPr>
            <p:cNvSpPr/>
            <p:nvPr/>
          </p:nvSpPr>
          <p:spPr>
            <a:xfrm>
              <a:off x="3612380" y="3387930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83761953-3559-4299-801E-22F0FDFBDCC1}"/>
                </a:ext>
              </a:extLst>
            </p:cNvPr>
            <p:cNvSpPr/>
            <p:nvPr/>
          </p:nvSpPr>
          <p:spPr>
            <a:xfrm rot="14867869">
              <a:off x="1872018" y="4446972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EEE5DE1D-14B6-4BC2-9093-18F6FF8AB100}"/>
                </a:ext>
              </a:extLst>
            </p:cNvPr>
            <p:cNvSpPr/>
            <p:nvPr/>
          </p:nvSpPr>
          <p:spPr>
            <a:xfrm rot="14867869">
              <a:off x="1892372" y="4478363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02940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2-4(1)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作正平线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，使其平行于平面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EF=20mm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8268DE-F9B4-4FD3-9866-8BED57E25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4" t="29061" r="22794" b="10518"/>
          <a:stretch/>
        </p:blipFill>
        <p:spPr>
          <a:xfrm rot="16200000">
            <a:off x="2607642" y="1330035"/>
            <a:ext cx="3676221" cy="53226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A85A1A-F113-495F-A323-7E9F7A9D5A3A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369316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2-4(2)</a:t>
            </a:r>
            <a:r>
              <a:rPr lang="zh-CN" altLang="en-US" dirty="0"/>
              <a:t>已知直线</a:t>
            </a:r>
            <a:r>
              <a:rPr lang="en-US" altLang="zh-CN" dirty="0"/>
              <a:t>EF</a:t>
            </a:r>
            <a:r>
              <a:rPr lang="zh-CN" altLang="en-US" dirty="0"/>
              <a:t>平行于平面</a:t>
            </a:r>
            <a:r>
              <a:rPr lang="en-US" altLang="zh-CN" dirty="0"/>
              <a:t>ABC</a:t>
            </a:r>
            <a:r>
              <a:rPr lang="zh-CN" altLang="en-US" dirty="0"/>
              <a:t>，求作</a:t>
            </a:r>
            <a:r>
              <a:rPr lang="en-US" altLang="zh-CN" dirty="0"/>
              <a:t>ABC</a:t>
            </a:r>
            <a:r>
              <a:rPr lang="zh-CN" altLang="en-US" dirty="0"/>
              <a:t>的正面投影。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9ADBDF-936E-495E-AB83-7C767959C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8" t="22706" r="11144" b="21321"/>
          <a:stretch/>
        </p:blipFill>
        <p:spPr>
          <a:xfrm>
            <a:off x="1819922" y="2261187"/>
            <a:ext cx="5379868" cy="35803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81AD34E-1C69-4381-AB5C-DA5E7F63E463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364547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2-4(4)</a:t>
            </a:r>
            <a:r>
              <a:rPr lang="zh-CN" altLang="en-US" dirty="0"/>
              <a:t>已知平面</a:t>
            </a:r>
            <a:r>
              <a:rPr lang="en-US" altLang="zh-CN" dirty="0"/>
              <a:t>ABC</a:t>
            </a:r>
            <a:r>
              <a:rPr lang="zh-CN" altLang="en-US" dirty="0"/>
              <a:t>平行于直线</a:t>
            </a:r>
            <a:r>
              <a:rPr lang="en-US" altLang="zh-CN" dirty="0"/>
              <a:t>EF</a:t>
            </a:r>
            <a:r>
              <a:rPr lang="zh-CN" altLang="en-US" dirty="0"/>
              <a:t>、</a:t>
            </a:r>
            <a:r>
              <a:rPr lang="en-US" altLang="zh-CN" dirty="0"/>
              <a:t>DG</a:t>
            </a:r>
            <a:r>
              <a:rPr lang="zh-CN" altLang="en-US" dirty="0"/>
              <a:t>，求作</a:t>
            </a:r>
            <a:r>
              <a:rPr lang="en-US" altLang="zh-CN" dirty="0"/>
              <a:t>ABC</a:t>
            </a:r>
            <a:r>
              <a:rPr lang="zh-CN" altLang="en-US" dirty="0"/>
              <a:t>的正面投影。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F00E9B-4E28-4A4B-B07B-6975AAAA0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4" t="21642" r="25048" b="22046"/>
          <a:stretch/>
        </p:blipFill>
        <p:spPr>
          <a:xfrm>
            <a:off x="1367162" y="1973577"/>
            <a:ext cx="5921405" cy="432914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BDF191-ABF3-4D8A-9488-327BCD7F290A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51485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2-4(5)</a:t>
            </a:r>
            <a:r>
              <a:rPr lang="zh-CN" altLang="en-US" dirty="0"/>
              <a:t>求作直线</a:t>
            </a:r>
            <a:r>
              <a:rPr lang="en-US" altLang="zh-CN" dirty="0"/>
              <a:t>AB</a:t>
            </a:r>
            <a:r>
              <a:rPr lang="zh-CN" altLang="en-US" dirty="0"/>
              <a:t>与平面</a:t>
            </a:r>
            <a:r>
              <a:rPr lang="en-US" altLang="zh-CN" dirty="0"/>
              <a:t>CDE</a:t>
            </a:r>
            <a:r>
              <a:rPr lang="zh-CN" altLang="en-US" dirty="0"/>
              <a:t>的交点，并判断其可见性。</a:t>
            </a:r>
            <a:endParaRPr 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38EC29-B229-461C-AEB1-96C67E981477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C55368-7E2C-4946-AD30-D6A544F3F4F0}"/>
              </a:ext>
            </a:extLst>
          </p:cNvPr>
          <p:cNvGrpSpPr/>
          <p:nvPr/>
        </p:nvGrpSpPr>
        <p:grpSpPr>
          <a:xfrm>
            <a:off x="1972406" y="1866660"/>
            <a:ext cx="4648200" cy="4410075"/>
            <a:chOff x="1972406" y="1866660"/>
            <a:chExt cx="4648200" cy="441007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60D2FBD-FBD0-413D-997F-7A0FE768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406" y="1866660"/>
              <a:ext cx="4648200" cy="441007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987EB4B-AB81-465C-95F7-ECE97B451586}"/>
                </a:ext>
              </a:extLst>
            </p:cNvPr>
            <p:cNvSpPr txBox="1"/>
            <p:nvPr/>
          </p:nvSpPr>
          <p:spPr>
            <a:xfrm>
              <a:off x="4023748" y="2781948"/>
              <a:ext cx="548252" cy="417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f'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C71DE96-D251-4829-8CE8-B746561C8E94}"/>
                </a:ext>
              </a:extLst>
            </p:cNvPr>
            <p:cNvSpPr txBox="1"/>
            <p:nvPr/>
          </p:nvSpPr>
          <p:spPr>
            <a:xfrm>
              <a:off x="4184298" y="5044635"/>
              <a:ext cx="548252" cy="417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</a:t>
              </a:r>
              <a:endParaRPr lang="zh-CN" altLang="en-US" sz="24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7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2-4(6)</a:t>
            </a:r>
            <a:r>
              <a:rPr lang="zh-CN" altLang="en-US" dirty="0"/>
              <a:t>求作直线</a:t>
            </a:r>
            <a:r>
              <a:rPr lang="en-US" altLang="zh-CN" dirty="0"/>
              <a:t>AB</a:t>
            </a:r>
            <a:r>
              <a:rPr lang="zh-CN" altLang="en-US" dirty="0"/>
              <a:t>与平面</a:t>
            </a:r>
            <a:r>
              <a:rPr lang="en-US" altLang="zh-CN" dirty="0"/>
              <a:t>CDE</a:t>
            </a:r>
            <a:r>
              <a:rPr lang="zh-CN" altLang="en-US" dirty="0"/>
              <a:t>的交点，并判断其可见性。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B874377-F073-4F31-825C-57C83191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164" y="1918331"/>
            <a:ext cx="5641828" cy="436360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7BE47E-C03E-4426-BE05-AC973CAAFFB0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103480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2-4(7)</a:t>
            </a:r>
            <a:r>
              <a:rPr lang="zh-CN" altLang="en-US" dirty="0"/>
              <a:t>求作直线</a:t>
            </a:r>
            <a:r>
              <a:rPr lang="en-US" altLang="zh-CN" dirty="0"/>
              <a:t>AB</a:t>
            </a:r>
            <a:r>
              <a:rPr lang="zh-CN" altLang="en-US" dirty="0"/>
              <a:t>与平面</a:t>
            </a:r>
            <a:r>
              <a:rPr lang="en-US" altLang="zh-CN" dirty="0"/>
              <a:t>CDE</a:t>
            </a:r>
            <a:r>
              <a:rPr lang="zh-CN" altLang="en-US" dirty="0"/>
              <a:t>的交点，并判断其可见性。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D5E9F6-4D85-4AFE-9E21-E5478902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561" y="1949904"/>
            <a:ext cx="4448175" cy="4276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447693B-7AA1-4191-BEF7-C74806922937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2762871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2-4(11)</a:t>
            </a:r>
            <a:r>
              <a:rPr lang="zh-CN" altLang="en-US" dirty="0"/>
              <a:t>求作两平面的交线，并判断其可见性。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9FC1B5-1D17-4DD3-A970-533A2C14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28" y="2152691"/>
            <a:ext cx="5433697" cy="42202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B9F73A0-7CF8-4EC7-82F1-9194D36CB3D7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2563596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2-4(13)</a:t>
            </a:r>
            <a:r>
              <a:rPr lang="zh-CN" altLang="en-US" dirty="0"/>
              <a:t>求作两平面的交线，并判断其可见性。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780C4D-BD96-446B-B434-4D9F50C88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02" y="1811490"/>
            <a:ext cx="5494353" cy="434187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A4A6F3-0BE8-4D31-A979-CB68488CE47B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29245E-424D-4FCA-9713-912285B35C27}"/>
              </a:ext>
            </a:extLst>
          </p:cNvPr>
          <p:cNvCxnSpPr>
            <a:cxnSpLocks/>
          </p:cNvCxnSpPr>
          <p:nvPr/>
        </p:nvCxnSpPr>
        <p:spPr>
          <a:xfrm flipV="1">
            <a:off x="4237703" y="3540919"/>
            <a:ext cx="517653" cy="796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76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、仍存在较多与上次作业相同的问题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0015" y="1558909"/>
            <a:ext cx="5569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粗细实线的区分度不够；区分时，也需注意美观度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少数同学仍使用签字笔作图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作图痕迹未保留，缺少细节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④交线可见用实线，不可见用虚线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326515C-0E66-475D-84F4-BB7BF2AD5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32" t="11228" r="31895" b="27438"/>
          <a:stretch/>
        </p:blipFill>
        <p:spPr>
          <a:xfrm>
            <a:off x="410015" y="2797097"/>
            <a:ext cx="1701145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67203D-DEBB-4F2D-B133-6C89CD0C69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48" t="18635" b="16797"/>
          <a:stretch/>
        </p:blipFill>
        <p:spPr>
          <a:xfrm>
            <a:off x="5614333" y="2797097"/>
            <a:ext cx="3068560" cy="180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EDAED2A-406B-4E60-A77F-8E8C72A91E85}"/>
              </a:ext>
            </a:extLst>
          </p:cNvPr>
          <p:cNvSpPr txBox="1"/>
          <p:nvPr/>
        </p:nvSpPr>
        <p:spPr>
          <a:xfrm>
            <a:off x="410015" y="5218132"/>
            <a:ext cx="793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另外：此次为两节课课后作业一起交，有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名同学仅提交了第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次的作业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FE431D9-AE63-4A92-8CF1-53B51A5074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836993" y="5625323"/>
            <a:ext cx="4364775" cy="9728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C9CFFF-BA5C-457D-8D5D-E4F16C37DF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3" t="14912" b="9758"/>
          <a:stretch/>
        </p:blipFill>
        <p:spPr>
          <a:xfrm>
            <a:off x="2385479" y="2790188"/>
            <a:ext cx="2954535" cy="180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39F3F99-01F4-4F61-84B7-E561D7F02B11}"/>
              </a:ext>
            </a:extLst>
          </p:cNvPr>
          <p:cNvSpPr txBox="1"/>
          <p:nvPr/>
        </p:nvSpPr>
        <p:spPr>
          <a:xfrm>
            <a:off x="276679" y="4729019"/>
            <a:ext cx="252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徒手绘图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粗细不美观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F45BD2-8040-46C7-B3A1-2231112BEF94}"/>
              </a:ext>
            </a:extLst>
          </p:cNvPr>
          <p:cNvSpPr txBox="1"/>
          <p:nvPr/>
        </p:nvSpPr>
        <p:spPr>
          <a:xfrm>
            <a:off x="2966043" y="4748176"/>
            <a:ext cx="252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粗、细实线区分不够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34C7AA-D74C-455D-AD3B-1D5FA47836FD}"/>
              </a:ext>
            </a:extLst>
          </p:cNvPr>
          <p:cNvSpPr txBox="1"/>
          <p:nvPr/>
        </p:nvSpPr>
        <p:spPr>
          <a:xfrm>
            <a:off x="6491957" y="4750185"/>
            <a:ext cx="252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缺少作图细节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3-1(1)</a:t>
            </a:r>
            <a:r>
              <a:rPr lang="zh-CN" altLang="en-US" dirty="0"/>
              <a:t>补全各点在其他视图上的投影。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76304CC-3036-4D3F-AAC6-2C5005EA1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47" y="1963400"/>
            <a:ext cx="4649103" cy="445191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99E5136-021C-420A-873E-009A52DED932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389312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3-1(2)</a:t>
            </a:r>
            <a:r>
              <a:rPr lang="zh-CN" altLang="en-US" dirty="0"/>
              <a:t>补全各点在其他视图上的投影。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84ECBD-FC8B-48F1-B975-8B3688B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30" y="1876104"/>
            <a:ext cx="5739350" cy="45882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2ABC63-61DA-45C3-BCED-683761D340B0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2858301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3-1(3)</a:t>
            </a:r>
            <a:r>
              <a:rPr lang="zh-CN" altLang="en-US" dirty="0"/>
              <a:t>补全各点在其他视图上的投影。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E7C820-DCCD-4B4A-B8D3-7C6F1BBC9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389" y="1918331"/>
            <a:ext cx="5535381" cy="455806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03D382D-DA1A-4C16-909E-3C34F5D4603C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1841065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3-1(4)</a:t>
            </a:r>
            <a:r>
              <a:rPr lang="zh-CN" altLang="en-US" dirty="0"/>
              <a:t>补全各点在其他视图上的投影。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3978EC-A2CA-429D-81CB-3A02D30D0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971" y="1779653"/>
            <a:ext cx="5148566" cy="47864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EA32B84-6129-44F6-95D2-7F6D58B5F193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200499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3-2(1)</a:t>
            </a:r>
            <a:r>
              <a:rPr lang="zh-CN" altLang="en-US" dirty="0"/>
              <a:t>求作侧面投影。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B3F9F0-9675-4433-9847-CA7304877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1" y="2039547"/>
            <a:ext cx="3820656" cy="36673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60B5A3C-1D78-4DEC-AFDE-053D425FA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73" t="7638" r="4885" b="8475"/>
          <a:stretch/>
        </p:blipFill>
        <p:spPr>
          <a:xfrm>
            <a:off x="4324229" y="2153263"/>
            <a:ext cx="4300318" cy="34891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A59B9EE-1BCF-44EC-976B-252465AA4A9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155656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3-2(2)</a:t>
            </a:r>
            <a:r>
              <a:rPr lang="zh-CN" altLang="en-US" dirty="0"/>
              <a:t>补全水平投影。（绘制在</a:t>
            </a:r>
            <a:r>
              <a:rPr lang="en-US" altLang="zh-CN" dirty="0"/>
              <a:t>A4</a:t>
            </a:r>
            <a:r>
              <a:rPr lang="zh-CN" altLang="en-US" dirty="0"/>
              <a:t>纸上）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3DA7A8-7FC1-4AD6-A4DB-A3105BCE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1917745"/>
            <a:ext cx="4070955" cy="36638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3AC506-3DF2-4CDE-8AAA-A0C1B0A555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r="22033"/>
          <a:stretch/>
        </p:blipFill>
        <p:spPr>
          <a:xfrm>
            <a:off x="4572000" y="1946539"/>
            <a:ext cx="3917477" cy="41665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8F590D-0394-4822-983B-754A66D35982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303169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3-2(3)</a:t>
            </a:r>
            <a:r>
              <a:rPr lang="zh-CN" altLang="en-US" dirty="0"/>
              <a:t>补全侧面投影。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AD68CA-D651-4A98-A5FD-D23B43FD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7" y="1919034"/>
            <a:ext cx="3868352" cy="39164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31135E-E3B7-49B9-8433-E0B5BBDCD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21" t="16312" b="6278"/>
          <a:stretch/>
        </p:blipFill>
        <p:spPr>
          <a:xfrm>
            <a:off x="4216542" y="2302846"/>
            <a:ext cx="4694461" cy="31192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  <p:extLst>
      <p:ext uri="{BB962C8B-B14F-4D97-AF65-F5344CB8AC3E}">
        <p14:creationId xmlns:p14="http://schemas.microsoft.com/office/powerpoint/2010/main" val="648659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438A59-6501-4623-9CDC-1B8316A97510}"/>
              </a:ext>
            </a:extLst>
          </p:cNvPr>
          <p:cNvSpPr txBox="1"/>
          <p:nvPr/>
        </p:nvSpPr>
        <p:spPr>
          <a:xfrm>
            <a:off x="5698081" y="5991587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唐艺恒（</a:t>
            </a:r>
            <a:r>
              <a:rPr lang="en-US" altLang="zh-CN" dirty="0"/>
              <a:t>24363088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989658-D109-4F60-A7D5-1F492ADC8A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5" b="27581"/>
          <a:stretch/>
        </p:blipFill>
        <p:spPr>
          <a:xfrm>
            <a:off x="4451645" y="1494996"/>
            <a:ext cx="3896143" cy="44422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935BBC-3154-4691-BECF-2226456DDF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" r="10977" b="26658"/>
          <a:stretch/>
        </p:blipFill>
        <p:spPr>
          <a:xfrm>
            <a:off x="276679" y="1494996"/>
            <a:ext cx="3857626" cy="444225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1330268" y="6041963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陈志亮（</a:t>
            </a:r>
            <a:r>
              <a:rPr lang="en-US" altLang="zh-CN" dirty="0"/>
              <a:t>24363011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5494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344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3-2(2) A4</a:t>
            </a:r>
            <a:r>
              <a:rPr lang="zh-CN" altLang="en-US" dirty="0"/>
              <a:t>纸绘图，补全侧面投影。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EE0BDE-2FE8-4672-892C-817173FE9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7" t="4441" b="4902"/>
          <a:stretch/>
        </p:blipFill>
        <p:spPr>
          <a:xfrm>
            <a:off x="247622" y="2256399"/>
            <a:ext cx="4324378" cy="303838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4267A1-DDFB-49AE-910E-179DED28EE61}"/>
              </a:ext>
            </a:extLst>
          </p:cNvPr>
          <p:cNvSpPr txBox="1"/>
          <p:nvPr/>
        </p:nvSpPr>
        <p:spPr>
          <a:xfrm>
            <a:off x="1644800" y="5400939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林楗棋（</a:t>
            </a:r>
            <a:r>
              <a:rPr lang="en-US" altLang="zh-CN" dirty="0"/>
              <a:t>24363050</a:t>
            </a:r>
            <a:r>
              <a:rPr lang="zh-CN" altLang="en-US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9F6D7B-D9E4-4B28-B11B-6EACCF80C852}"/>
              </a:ext>
            </a:extLst>
          </p:cNvPr>
          <p:cNvSpPr txBox="1"/>
          <p:nvPr/>
        </p:nvSpPr>
        <p:spPr>
          <a:xfrm>
            <a:off x="5669024" y="5400939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罗吴昊（</a:t>
            </a:r>
            <a:r>
              <a:rPr lang="en-US" altLang="zh-CN" dirty="0"/>
              <a:t>24363065</a:t>
            </a:r>
            <a:r>
              <a:rPr lang="zh-CN" altLang="en-US" dirty="0"/>
              <a:t>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845C5D-9722-45F9-8FB4-C52C144123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63" t="6196" r="3025" b="11378"/>
          <a:stretch/>
        </p:blipFill>
        <p:spPr>
          <a:xfrm>
            <a:off x="4756007" y="2256399"/>
            <a:ext cx="4111019" cy="303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92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344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3-2(2) A4</a:t>
            </a:r>
            <a:r>
              <a:rPr lang="zh-CN" altLang="en-US" dirty="0"/>
              <a:t>纸绘图，补全侧面投影。</a:t>
            </a:r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4267A1-DDFB-49AE-910E-179DED28EE61}"/>
              </a:ext>
            </a:extLst>
          </p:cNvPr>
          <p:cNvSpPr txBox="1"/>
          <p:nvPr/>
        </p:nvSpPr>
        <p:spPr>
          <a:xfrm>
            <a:off x="1430685" y="5394332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杨冯轩（</a:t>
            </a:r>
            <a:r>
              <a:rPr lang="en-US" altLang="zh-CN" dirty="0"/>
              <a:t>24363113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EC1602-9433-4C5C-B29B-164ADCE898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6647" r="1" b="5599"/>
          <a:stretch/>
        </p:blipFill>
        <p:spPr>
          <a:xfrm rot="16200000">
            <a:off x="814892" y="1636163"/>
            <a:ext cx="3038375" cy="42838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643FF0-082A-45DA-8868-034A4BE68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r="4507" b="3133"/>
          <a:stretch/>
        </p:blipFill>
        <p:spPr>
          <a:xfrm rot="10800000">
            <a:off x="4627109" y="2250115"/>
            <a:ext cx="4283894" cy="305598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1438A59-6501-4623-9CDC-1B8316A97510}"/>
              </a:ext>
            </a:extLst>
          </p:cNvPr>
          <p:cNvSpPr txBox="1"/>
          <p:nvPr/>
        </p:nvSpPr>
        <p:spPr>
          <a:xfrm>
            <a:off x="5826611" y="5407222"/>
            <a:ext cx="231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孙海航（</a:t>
            </a:r>
            <a:r>
              <a:rPr lang="en-US" altLang="zh-CN" dirty="0"/>
              <a:t>24363084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6586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49BC6B-969D-4581-AE83-2F60A8958CA5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2-3(7)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求平面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面的倾角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4305606" y="975127"/>
            <a:ext cx="4792713" cy="502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平面对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面的倾角，可以转化为平面上的水平线对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面的倾角问题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具体作法：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① 作水平线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a’d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、投影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ad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a’d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即为平面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ABC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的水平线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面投影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过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点作垂直于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ad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的直线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，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be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的实长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面的倾角即为平面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ABC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面的倾角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③ 采用“直角三角形法”求倾角：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作一条与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面投影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be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相等的长度，以其为直角边绘制一个直角三角形，则角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α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即为所求。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0BB7441-A0B9-4AC3-8A8F-AE860E146421}"/>
              </a:ext>
            </a:extLst>
          </p:cNvPr>
          <p:cNvGrpSpPr/>
          <p:nvPr/>
        </p:nvGrpSpPr>
        <p:grpSpPr>
          <a:xfrm>
            <a:off x="86179" y="2145436"/>
            <a:ext cx="4180953" cy="3208477"/>
            <a:chOff x="276679" y="2110254"/>
            <a:chExt cx="4180953" cy="3208477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33A268D9-5B7E-43DE-BF15-03605D3C1C53}"/>
                </a:ext>
              </a:extLst>
            </p:cNvPr>
            <p:cNvGrpSpPr/>
            <p:nvPr/>
          </p:nvGrpSpPr>
          <p:grpSpPr>
            <a:xfrm>
              <a:off x="276679" y="2110254"/>
              <a:ext cx="4014481" cy="3208477"/>
              <a:chOff x="276679" y="2110254"/>
              <a:chExt cx="4014481" cy="3208477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DCD94646-0CF8-4DA9-8856-B93183EA308C}"/>
                  </a:ext>
                </a:extLst>
              </p:cNvPr>
              <p:cNvGrpSpPr/>
              <p:nvPr/>
            </p:nvGrpSpPr>
            <p:grpSpPr>
              <a:xfrm>
                <a:off x="276679" y="2110254"/>
                <a:ext cx="4014481" cy="3208477"/>
                <a:chOff x="704850" y="2313013"/>
                <a:chExt cx="3400678" cy="2510815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D60A9E36-3C4A-40DC-99E7-A4E32073A1E9}"/>
                    </a:ext>
                  </a:extLst>
                </p:cNvPr>
                <p:cNvGrpSpPr/>
                <p:nvPr/>
              </p:nvGrpSpPr>
              <p:grpSpPr>
                <a:xfrm>
                  <a:off x="704850" y="2313013"/>
                  <a:ext cx="3070225" cy="2510815"/>
                  <a:chOff x="704850" y="2313013"/>
                  <a:chExt cx="3070225" cy="2510815"/>
                </a:xfrm>
              </p:grpSpPr>
              <p:sp>
                <p:nvSpPr>
                  <p:cNvPr id="22" name="任意多边形: 形状 21">
                    <a:extLst>
                      <a:ext uri="{FF2B5EF4-FFF2-40B4-BE49-F238E27FC236}">
                        <a16:creationId xmlns:a16="http://schemas.microsoft.com/office/drawing/2014/main" id="{B75BF3B7-7E49-4685-AA7C-E2E24DC893D6}"/>
                      </a:ext>
                    </a:extLst>
                  </p:cNvPr>
                  <p:cNvSpPr/>
                  <p:nvPr/>
                </p:nvSpPr>
                <p:spPr>
                  <a:xfrm>
                    <a:off x="1257300" y="2565400"/>
                    <a:ext cx="1502569" cy="868363"/>
                  </a:xfrm>
                  <a:custGeom>
                    <a:avLst/>
                    <a:gdLst>
                      <a:gd name="connsiteX0" fmla="*/ 0 w 1508125"/>
                      <a:gd name="connsiteY0" fmla="*/ 587375 h 873125"/>
                      <a:gd name="connsiteX1" fmla="*/ 657225 w 1508125"/>
                      <a:gd name="connsiteY1" fmla="*/ 0 h 873125"/>
                      <a:gd name="connsiteX2" fmla="*/ 1508125 w 1508125"/>
                      <a:gd name="connsiteY2" fmla="*/ 873125 h 873125"/>
                      <a:gd name="connsiteX3" fmla="*/ 0 w 1508125"/>
                      <a:gd name="connsiteY3" fmla="*/ 587375 h 873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8125" h="873125">
                        <a:moveTo>
                          <a:pt x="0" y="587375"/>
                        </a:moveTo>
                        <a:lnTo>
                          <a:pt x="657225" y="0"/>
                        </a:lnTo>
                        <a:lnTo>
                          <a:pt x="1508125" y="873125"/>
                        </a:lnTo>
                        <a:lnTo>
                          <a:pt x="0" y="587375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23" name="任意多边形: 形状 22">
                    <a:extLst>
                      <a:ext uri="{FF2B5EF4-FFF2-40B4-BE49-F238E27FC236}">
                        <a16:creationId xmlns:a16="http://schemas.microsoft.com/office/drawing/2014/main" id="{5839ED34-F763-43E9-9161-B21BD71099B2}"/>
                      </a:ext>
                    </a:extLst>
                  </p:cNvPr>
                  <p:cNvSpPr/>
                  <p:nvPr/>
                </p:nvSpPr>
                <p:spPr>
                  <a:xfrm>
                    <a:off x="1181100" y="3776663"/>
                    <a:ext cx="1557338" cy="935831"/>
                  </a:xfrm>
                  <a:custGeom>
                    <a:avLst/>
                    <a:gdLst>
                      <a:gd name="connsiteX0" fmla="*/ 0 w 1557338"/>
                      <a:gd name="connsiteY0" fmla="*/ 935831 h 935831"/>
                      <a:gd name="connsiteX1" fmla="*/ 1557338 w 1557338"/>
                      <a:gd name="connsiteY1" fmla="*/ 583406 h 935831"/>
                      <a:gd name="connsiteX2" fmla="*/ 695325 w 1557338"/>
                      <a:gd name="connsiteY2" fmla="*/ 0 h 935831"/>
                      <a:gd name="connsiteX3" fmla="*/ 0 w 1557338"/>
                      <a:gd name="connsiteY3" fmla="*/ 935831 h 935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57338" h="935831">
                        <a:moveTo>
                          <a:pt x="0" y="935831"/>
                        </a:moveTo>
                        <a:lnTo>
                          <a:pt x="1557338" y="583406"/>
                        </a:lnTo>
                        <a:lnTo>
                          <a:pt x="695325" y="0"/>
                        </a:lnTo>
                        <a:lnTo>
                          <a:pt x="0" y="93583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27" name="任意多边形: 形状 26">
                    <a:extLst>
                      <a:ext uri="{FF2B5EF4-FFF2-40B4-BE49-F238E27FC236}">
                        <a16:creationId xmlns:a16="http://schemas.microsoft.com/office/drawing/2014/main" id="{DA6F30B9-B917-4150-B736-EE82B8E710A1}"/>
                      </a:ext>
                    </a:extLst>
                  </p:cNvPr>
                  <p:cNvSpPr/>
                  <p:nvPr/>
                </p:nvSpPr>
                <p:spPr>
                  <a:xfrm>
                    <a:off x="1178719" y="3152778"/>
                    <a:ext cx="76200" cy="1559716"/>
                  </a:xfrm>
                  <a:custGeom>
                    <a:avLst/>
                    <a:gdLst>
                      <a:gd name="connsiteX0" fmla="*/ 71437 w 71437"/>
                      <a:gd name="connsiteY0" fmla="*/ 0 h 1559719"/>
                      <a:gd name="connsiteX1" fmla="*/ 71437 w 71437"/>
                      <a:gd name="connsiteY1" fmla="*/ 0 h 1559719"/>
                      <a:gd name="connsiteX2" fmla="*/ 0 w 71437"/>
                      <a:gd name="connsiteY2" fmla="*/ 1559719 h 1559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437" h="1559719">
                        <a:moveTo>
                          <a:pt x="71437" y="0"/>
                        </a:moveTo>
                        <a:lnTo>
                          <a:pt x="71437" y="0"/>
                        </a:lnTo>
                        <a:lnTo>
                          <a:pt x="0" y="1559719"/>
                        </a:ln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30" name="任意多边形: 形状 29">
                    <a:extLst>
                      <a:ext uri="{FF2B5EF4-FFF2-40B4-BE49-F238E27FC236}">
                        <a16:creationId xmlns:a16="http://schemas.microsoft.com/office/drawing/2014/main" id="{2510D850-B4C7-4BBB-A2E4-8643F5EACFE1}"/>
                      </a:ext>
                    </a:extLst>
                  </p:cNvPr>
                  <p:cNvSpPr/>
                  <p:nvPr/>
                </p:nvSpPr>
                <p:spPr>
                  <a:xfrm>
                    <a:off x="2740819" y="3433763"/>
                    <a:ext cx="19050" cy="926306"/>
                  </a:xfrm>
                  <a:custGeom>
                    <a:avLst/>
                    <a:gdLst>
                      <a:gd name="connsiteX0" fmla="*/ 0 w 19050"/>
                      <a:gd name="connsiteY0" fmla="*/ 926306 h 926306"/>
                      <a:gd name="connsiteX1" fmla="*/ 19050 w 19050"/>
                      <a:gd name="connsiteY1" fmla="*/ 0 h 926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050" h="926306">
                        <a:moveTo>
                          <a:pt x="0" y="926306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C717CC07-FA58-4C26-B276-23593C5B52B3}"/>
                      </a:ext>
                    </a:extLst>
                  </p:cNvPr>
                  <p:cNvSpPr/>
                  <p:nvPr/>
                </p:nvSpPr>
                <p:spPr>
                  <a:xfrm>
                    <a:off x="1871981" y="2568575"/>
                    <a:ext cx="45719" cy="1208088"/>
                  </a:xfrm>
                  <a:custGeom>
                    <a:avLst/>
                    <a:gdLst>
                      <a:gd name="connsiteX0" fmla="*/ 0 w 38100"/>
                      <a:gd name="connsiteY0" fmla="*/ 1190625 h 1190625"/>
                      <a:gd name="connsiteX1" fmla="*/ 38100 w 38100"/>
                      <a:gd name="connsiteY1" fmla="*/ 0 h 1190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100" h="1190625">
                        <a:moveTo>
                          <a:pt x="0" y="1190625"/>
                        </a:moveTo>
                        <a:lnTo>
                          <a:pt x="38100" y="0"/>
                        </a:ln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7ED24F58-EF41-4B41-A958-0E59BD9EBC11}"/>
                      </a:ext>
                    </a:extLst>
                  </p:cNvPr>
                  <p:cNvSpPr/>
                  <p:nvPr/>
                </p:nvSpPr>
                <p:spPr>
                  <a:xfrm>
                    <a:off x="704850" y="3463925"/>
                    <a:ext cx="3070225" cy="69850"/>
                  </a:xfrm>
                  <a:custGeom>
                    <a:avLst/>
                    <a:gdLst>
                      <a:gd name="connsiteX0" fmla="*/ 0 w 3070225"/>
                      <a:gd name="connsiteY0" fmla="*/ 0 h 69850"/>
                      <a:gd name="connsiteX1" fmla="*/ 3070225 w 3070225"/>
                      <a:gd name="connsiteY1" fmla="*/ 69850 h 69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70225" h="69850">
                        <a:moveTo>
                          <a:pt x="0" y="0"/>
                        </a:moveTo>
                        <a:lnTo>
                          <a:pt x="3070225" y="6985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8F8E21A-1A3F-4C2A-82DD-5E5A8C135F18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487" y="2313013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b'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DF2BEFAB-4809-49A5-A069-E43928527DBF}"/>
                      </a:ext>
                    </a:extLst>
                  </p:cNvPr>
                  <p:cNvSpPr txBox="1"/>
                  <p:nvPr/>
                </p:nvSpPr>
                <p:spPr>
                  <a:xfrm>
                    <a:off x="998300" y="2866525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a'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23D35307-029F-4D74-B1E4-0A873B4F7B47}"/>
                      </a:ext>
                    </a:extLst>
                  </p:cNvPr>
                  <p:cNvSpPr txBox="1"/>
                  <p:nvPr/>
                </p:nvSpPr>
                <p:spPr>
                  <a:xfrm>
                    <a:off x="2738438" y="3225426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c'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117C0060-35D7-45B0-B6B6-D8F7F1728F69}"/>
                      </a:ext>
                    </a:extLst>
                  </p:cNvPr>
                  <p:cNvSpPr txBox="1"/>
                  <p:nvPr/>
                </p:nvSpPr>
                <p:spPr>
                  <a:xfrm>
                    <a:off x="972661" y="4539571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87502BD-0673-4CA5-AFA4-F4C90F88708D}"/>
                      </a:ext>
                    </a:extLst>
                  </p:cNvPr>
                  <p:cNvSpPr txBox="1"/>
                  <p:nvPr/>
                </p:nvSpPr>
                <p:spPr>
                  <a:xfrm>
                    <a:off x="1595993" y="3463924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b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9E413161-F089-498F-B6B1-149C30CB1FCA}"/>
                      </a:ext>
                    </a:extLst>
                  </p:cNvPr>
                  <p:cNvSpPr txBox="1"/>
                  <p:nvPr/>
                </p:nvSpPr>
                <p:spPr>
                  <a:xfrm>
                    <a:off x="2728709" y="4104948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c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6BD9F3E-FBFA-4A52-B974-2D1F98A38622}"/>
                    </a:ext>
                  </a:extLst>
                </p:cNvPr>
                <p:cNvSpPr/>
                <p:nvPr/>
              </p:nvSpPr>
              <p:spPr>
                <a:xfrm>
                  <a:off x="1252538" y="3143250"/>
                  <a:ext cx="1223962" cy="0"/>
                </a:xfrm>
                <a:custGeom>
                  <a:avLst/>
                  <a:gdLst>
                    <a:gd name="connsiteX0" fmla="*/ 0 w 1223962"/>
                    <a:gd name="connsiteY0" fmla="*/ 0 h 0"/>
                    <a:gd name="connsiteX1" fmla="*/ 1223962 w 1223962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23962">
                      <a:moveTo>
                        <a:pt x="0" y="0"/>
                      </a:moveTo>
                      <a:lnTo>
                        <a:pt x="1223962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0ADB486C-6D13-45C5-B46A-7F6E4BB11E7F}"/>
                    </a:ext>
                  </a:extLst>
                </p:cNvPr>
                <p:cNvSpPr/>
                <p:nvPr/>
              </p:nvSpPr>
              <p:spPr>
                <a:xfrm>
                  <a:off x="2474119" y="3140869"/>
                  <a:ext cx="0" cy="1038225"/>
                </a:xfrm>
                <a:custGeom>
                  <a:avLst/>
                  <a:gdLst>
                    <a:gd name="connsiteX0" fmla="*/ 0 w 0"/>
                    <a:gd name="connsiteY0" fmla="*/ 0 h 1038225"/>
                    <a:gd name="connsiteX1" fmla="*/ 0 w 0"/>
                    <a:gd name="connsiteY1" fmla="*/ 1038225 h 103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38225">
                      <a:moveTo>
                        <a:pt x="0" y="0"/>
                      </a:moveTo>
                      <a:lnTo>
                        <a:pt x="0" y="1038225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48" name="任意多边形: 形状 47">
                  <a:extLst>
                    <a:ext uri="{FF2B5EF4-FFF2-40B4-BE49-F238E27FC236}">
                      <a16:creationId xmlns:a16="http://schemas.microsoft.com/office/drawing/2014/main" id="{0D2C2A4B-4F27-42EB-9EFD-2C7F774A2DB3}"/>
                    </a:ext>
                  </a:extLst>
                </p:cNvPr>
                <p:cNvSpPr/>
                <p:nvPr/>
              </p:nvSpPr>
              <p:spPr>
                <a:xfrm>
                  <a:off x="1173956" y="4174331"/>
                  <a:ext cx="1297782" cy="538163"/>
                </a:xfrm>
                <a:custGeom>
                  <a:avLst/>
                  <a:gdLst>
                    <a:gd name="connsiteX0" fmla="*/ 0 w 1297782"/>
                    <a:gd name="connsiteY0" fmla="*/ 538163 h 538163"/>
                    <a:gd name="connsiteX1" fmla="*/ 1297782 w 1297782"/>
                    <a:gd name="connsiteY1" fmla="*/ 0 h 53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97782" h="538163">
                      <a:moveTo>
                        <a:pt x="0" y="538163"/>
                      </a:moveTo>
                      <a:lnTo>
                        <a:pt x="1297782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F6D6C94B-627B-44CC-A605-CE98008A376B}"/>
                    </a:ext>
                  </a:extLst>
                </p:cNvPr>
                <p:cNvSpPr/>
                <p:nvPr/>
              </p:nvSpPr>
              <p:spPr>
                <a:xfrm>
                  <a:off x="1878806" y="3776663"/>
                  <a:ext cx="357188" cy="700087"/>
                </a:xfrm>
                <a:custGeom>
                  <a:avLst/>
                  <a:gdLst>
                    <a:gd name="connsiteX0" fmla="*/ 0 w 357188"/>
                    <a:gd name="connsiteY0" fmla="*/ 0 h 700087"/>
                    <a:gd name="connsiteX1" fmla="*/ 357188 w 357188"/>
                    <a:gd name="connsiteY1" fmla="*/ 700087 h 700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7188" h="700087">
                      <a:moveTo>
                        <a:pt x="0" y="0"/>
                      </a:moveTo>
                      <a:lnTo>
                        <a:pt x="357188" y="70008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DCF0EA03-C160-49D5-AAEC-289D335B86C4}"/>
                    </a:ext>
                  </a:extLst>
                </p:cNvPr>
                <p:cNvSpPr/>
                <p:nvPr/>
              </p:nvSpPr>
              <p:spPr>
                <a:xfrm>
                  <a:off x="2233613" y="3331369"/>
                  <a:ext cx="0" cy="1140619"/>
                </a:xfrm>
                <a:custGeom>
                  <a:avLst/>
                  <a:gdLst>
                    <a:gd name="connsiteX0" fmla="*/ 0 w 0"/>
                    <a:gd name="connsiteY0" fmla="*/ 1140619 h 1140619"/>
                    <a:gd name="connsiteX1" fmla="*/ 0 w 0"/>
                    <a:gd name="connsiteY1" fmla="*/ 0 h 1140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140619">
                      <a:moveTo>
                        <a:pt x="0" y="11406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52" name="任意多边形: 形状 51">
                  <a:extLst>
                    <a:ext uri="{FF2B5EF4-FFF2-40B4-BE49-F238E27FC236}">
                      <a16:creationId xmlns:a16="http://schemas.microsoft.com/office/drawing/2014/main" id="{C183B9DD-9B4C-4493-A7DE-B243B87AD452}"/>
                    </a:ext>
                  </a:extLst>
                </p:cNvPr>
                <p:cNvSpPr/>
                <p:nvPr/>
              </p:nvSpPr>
              <p:spPr>
                <a:xfrm>
                  <a:off x="1917700" y="2568989"/>
                  <a:ext cx="1257300" cy="0"/>
                </a:xfrm>
                <a:custGeom>
                  <a:avLst/>
                  <a:gdLst>
                    <a:gd name="connsiteX0" fmla="*/ 0 w 1257300"/>
                    <a:gd name="connsiteY0" fmla="*/ 0 h 0"/>
                    <a:gd name="connsiteX1" fmla="*/ 1257300 w 12573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57300">
                      <a:moveTo>
                        <a:pt x="0" y="0"/>
                      </a:moveTo>
                      <a:lnTo>
                        <a:pt x="125730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62367EA5-6689-4E95-9852-3EDF1729DD80}"/>
                    </a:ext>
                  </a:extLst>
                </p:cNvPr>
                <p:cNvSpPr/>
                <p:nvPr/>
              </p:nvSpPr>
              <p:spPr>
                <a:xfrm>
                  <a:off x="3167062" y="2564606"/>
                  <a:ext cx="832288" cy="769145"/>
                </a:xfrm>
                <a:custGeom>
                  <a:avLst/>
                  <a:gdLst>
                    <a:gd name="connsiteX0" fmla="*/ 0 w 323850"/>
                    <a:gd name="connsiteY0" fmla="*/ 0 h 769144"/>
                    <a:gd name="connsiteX1" fmla="*/ 323850 w 323850"/>
                    <a:gd name="connsiteY1" fmla="*/ 769144 h 769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3850" h="769144">
                      <a:moveTo>
                        <a:pt x="0" y="0"/>
                      </a:moveTo>
                      <a:lnTo>
                        <a:pt x="323850" y="769144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56" name="任意多边形: 形状 55">
                  <a:extLst>
                    <a:ext uri="{FF2B5EF4-FFF2-40B4-BE49-F238E27FC236}">
                      <a16:creationId xmlns:a16="http://schemas.microsoft.com/office/drawing/2014/main" id="{3ACFB0D1-340E-4AAD-A54D-7EE81FA2BE77}"/>
                    </a:ext>
                  </a:extLst>
                </p:cNvPr>
                <p:cNvSpPr/>
                <p:nvPr/>
              </p:nvSpPr>
              <p:spPr>
                <a:xfrm>
                  <a:off x="3164680" y="2562225"/>
                  <a:ext cx="38729" cy="782781"/>
                </a:xfrm>
                <a:custGeom>
                  <a:avLst/>
                  <a:gdLst>
                    <a:gd name="connsiteX0" fmla="*/ 0 w 0"/>
                    <a:gd name="connsiteY0" fmla="*/ 0 h 771525"/>
                    <a:gd name="connsiteX1" fmla="*/ 0 w 0"/>
                    <a:gd name="connsiteY1" fmla="*/ 771525 h 77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771525">
                      <a:moveTo>
                        <a:pt x="0" y="0"/>
                      </a:moveTo>
                      <a:lnTo>
                        <a:pt x="0" y="771525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0649178B-B656-482B-9C00-92812B067BC1}"/>
                    </a:ext>
                  </a:extLst>
                </p:cNvPr>
                <p:cNvSpPr/>
                <p:nvPr/>
              </p:nvSpPr>
              <p:spPr>
                <a:xfrm>
                  <a:off x="3169444" y="3266281"/>
                  <a:ext cx="70985" cy="69850"/>
                </a:xfrm>
                <a:custGeom>
                  <a:avLst/>
                  <a:gdLst>
                    <a:gd name="connsiteX0" fmla="*/ 0 w 95250"/>
                    <a:gd name="connsiteY0" fmla="*/ 0 h 90487"/>
                    <a:gd name="connsiteX1" fmla="*/ 95250 w 95250"/>
                    <a:gd name="connsiteY1" fmla="*/ 0 h 90487"/>
                    <a:gd name="connsiteX2" fmla="*/ 95250 w 95250"/>
                    <a:gd name="connsiteY2" fmla="*/ 90487 h 9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90487">
                      <a:moveTo>
                        <a:pt x="0" y="0"/>
                      </a:moveTo>
                      <a:lnTo>
                        <a:pt x="95250" y="0"/>
                      </a:lnTo>
                      <a:lnTo>
                        <a:pt x="95250" y="9048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4B3A7F17-06CF-4F44-9802-D29A99D80C27}"/>
                    </a:ext>
                  </a:extLst>
                </p:cNvPr>
                <p:cNvSpPr/>
                <p:nvPr/>
              </p:nvSpPr>
              <p:spPr>
                <a:xfrm rot="19898174">
                  <a:off x="2137234" y="4258664"/>
                  <a:ext cx="57261" cy="51421"/>
                </a:xfrm>
                <a:custGeom>
                  <a:avLst/>
                  <a:gdLst>
                    <a:gd name="connsiteX0" fmla="*/ 0 w 95250"/>
                    <a:gd name="connsiteY0" fmla="*/ 0 h 90487"/>
                    <a:gd name="connsiteX1" fmla="*/ 95250 w 95250"/>
                    <a:gd name="connsiteY1" fmla="*/ 0 h 90487"/>
                    <a:gd name="connsiteX2" fmla="*/ 95250 w 95250"/>
                    <a:gd name="connsiteY2" fmla="*/ 90487 h 9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90487">
                      <a:moveTo>
                        <a:pt x="0" y="0"/>
                      </a:moveTo>
                      <a:lnTo>
                        <a:pt x="95250" y="0"/>
                      </a:lnTo>
                      <a:lnTo>
                        <a:pt x="95250" y="9048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60" name="弧形 59">
                  <a:extLst>
                    <a:ext uri="{FF2B5EF4-FFF2-40B4-BE49-F238E27FC236}">
                      <a16:creationId xmlns:a16="http://schemas.microsoft.com/office/drawing/2014/main" id="{100D57FB-F2F7-4498-8B1C-4E5E715ED610}"/>
                    </a:ext>
                  </a:extLst>
                </p:cNvPr>
                <p:cNvSpPr/>
                <p:nvPr/>
              </p:nvSpPr>
              <p:spPr>
                <a:xfrm rot="14976376">
                  <a:off x="3847672" y="3245926"/>
                  <a:ext cx="153799" cy="135658"/>
                </a:xfrm>
                <a:prstGeom prst="arc">
                  <a:avLst/>
                </a:prstGeom>
                <a:ln w="95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3938868-1585-410A-B7D4-C3CDB7485086}"/>
                    </a:ext>
                  </a:extLst>
                </p:cNvPr>
                <p:cNvSpPr txBox="1"/>
                <p:nvPr/>
              </p:nvSpPr>
              <p:spPr>
                <a:xfrm>
                  <a:off x="2417354" y="2823077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d'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CBDEEC8-ACBC-4D0C-BD2C-F70D65CB71C4}"/>
                    </a:ext>
                  </a:extLst>
                </p:cNvPr>
                <p:cNvSpPr txBox="1"/>
                <p:nvPr/>
              </p:nvSpPr>
              <p:spPr>
                <a:xfrm>
                  <a:off x="2411172" y="3884828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d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3FCB413-F27C-40DC-9DBC-4F7291A932F2}"/>
                    </a:ext>
                  </a:extLst>
                </p:cNvPr>
                <p:cNvSpPr txBox="1"/>
                <p:nvPr/>
              </p:nvSpPr>
              <p:spPr>
                <a:xfrm>
                  <a:off x="2121095" y="4318377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e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8AC3B0F-174B-405D-AE76-ACF005B39AA2}"/>
                    </a:ext>
                  </a:extLst>
                </p:cNvPr>
                <p:cNvSpPr txBox="1"/>
                <p:nvPr/>
              </p:nvSpPr>
              <p:spPr>
                <a:xfrm>
                  <a:off x="1960426" y="3147470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e'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文本框 60">
                  <a:extLst>
                    <a:ext uri="{FF2B5EF4-FFF2-40B4-BE49-F238E27FC236}">
                      <a16:creationId xmlns:a16="http://schemas.microsoft.com/office/drawing/2014/main" id="{B3938868-1585-410A-B7D4-C3CDB7485086}"/>
                    </a:ext>
                  </a:extLst>
                </p:cNvPr>
                <p:cNvSpPr txBox="1"/>
                <p:nvPr/>
              </p:nvSpPr>
              <p:spPr>
                <a:xfrm>
                  <a:off x="3641102" y="3026380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α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任意多边形: 形状 65">
                  <a:extLst>
                    <a:ext uri="{FF2B5EF4-FFF2-40B4-BE49-F238E27FC236}">
                      <a16:creationId xmlns:a16="http://schemas.microsoft.com/office/drawing/2014/main" id="{FB63FF2F-FD35-4728-9442-A49D5AE90673}"/>
                    </a:ext>
                  </a:extLst>
                </p:cNvPr>
                <p:cNvSpPr/>
                <p:nvPr/>
              </p:nvSpPr>
              <p:spPr>
                <a:xfrm>
                  <a:off x="1909763" y="2559050"/>
                  <a:ext cx="323850" cy="769144"/>
                </a:xfrm>
                <a:custGeom>
                  <a:avLst/>
                  <a:gdLst>
                    <a:gd name="connsiteX0" fmla="*/ 0 w 323850"/>
                    <a:gd name="connsiteY0" fmla="*/ 0 h 769144"/>
                    <a:gd name="connsiteX1" fmla="*/ 323850 w 323850"/>
                    <a:gd name="connsiteY1" fmla="*/ 769144 h 769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3850" h="769144">
                      <a:moveTo>
                        <a:pt x="0" y="0"/>
                      </a:moveTo>
                      <a:lnTo>
                        <a:pt x="323850" y="769144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</p:grp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E6B5331-A625-46EE-ADC1-50FB09DB1156}"/>
                  </a:ext>
                </a:extLst>
              </p:cNvPr>
              <p:cNvSpPr/>
              <p:nvPr/>
            </p:nvSpPr>
            <p:spPr>
              <a:xfrm>
                <a:off x="2337755" y="315395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C3E44E86-ACF1-420E-A89E-86AB9740A4DD}"/>
                  </a:ext>
                </a:extLst>
              </p:cNvPr>
              <p:cNvSpPr/>
              <p:nvPr/>
            </p:nvSpPr>
            <p:spPr>
              <a:xfrm>
                <a:off x="2058515" y="485734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82E0B3C4-2BF8-4707-921C-F433331C54B4}"/>
                  </a:ext>
                </a:extLst>
              </p:cNvPr>
              <p:cNvSpPr/>
              <p:nvPr/>
            </p:nvSpPr>
            <p:spPr>
              <a:xfrm>
                <a:off x="2337036" y="447044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13997066-9EF0-4288-96F1-3FBD227CD84E}"/>
                  </a:ext>
                </a:extLst>
              </p:cNvPr>
              <p:cNvSpPr/>
              <p:nvPr/>
            </p:nvSpPr>
            <p:spPr>
              <a:xfrm>
                <a:off x="2057087" y="339840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08ED2F78-9B55-4CCF-B2B6-09BBDA30212A}"/>
                </a:ext>
              </a:extLst>
            </p:cNvPr>
            <p:cNvSpPr/>
            <p:nvPr/>
          </p:nvSpPr>
          <p:spPr>
            <a:xfrm rot="6904353">
              <a:off x="3460490" y="2972692"/>
              <a:ext cx="421658" cy="894615"/>
            </a:xfrm>
            <a:custGeom>
              <a:avLst/>
              <a:gdLst>
                <a:gd name="connsiteX0" fmla="*/ 0 w 357188"/>
                <a:gd name="connsiteY0" fmla="*/ 0 h 700087"/>
                <a:gd name="connsiteX1" fmla="*/ 357188 w 357188"/>
                <a:gd name="connsiteY1" fmla="*/ 700087 h 70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8" h="700087">
                  <a:moveTo>
                    <a:pt x="0" y="0"/>
                  </a:moveTo>
                  <a:lnTo>
                    <a:pt x="357188" y="700087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2BB006E-0BE8-453E-A662-5806B4E4A47C}"/>
                </a:ext>
              </a:extLst>
            </p:cNvPr>
            <p:cNvSpPr/>
            <p:nvPr/>
          </p:nvSpPr>
          <p:spPr>
            <a:xfrm>
              <a:off x="3662363" y="3386138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F42A2C6A-2CDD-43DC-BB5C-43C60F18E509}"/>
                </a:ext>
              </a:extLst>
            </p:cNvPr>
            <p:cNvSpPr/>
            <p:nvPr/>
          </p:nvSpPr>
          <p:spPr>
            <a:xfrm>
              <a:off x="3612380" y="3387930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5E1924B2-D7A3-46EE-A7DD-D6DDAD0AAC3C}"/>
                </a:ext>
              </a:extLst>
            </p:cNvPr>
            <p:cNvSpPr/>
            <p:nvPr/>
          </p:nvSpPr>
          <p:spPr>
            <a:xfrm rot="14867869">
              <a:off x="1872018" y="4446972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73B46107-03E9-437D-95A5-199F743F2ACA}"/>
                </a:ext>
              </a:extLst>
            </p:cNvPr>
            <p:cNvSpPr/>
            <p:nvPr/>
          </p:nvSpPr>
          <p:spPr>
            <a:xfrm rot="14867869">
              <a:off x="1892372" y="4478363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55618EB-0E46-456D-8FC5-885DC2E7152A}"/>
                </a:ext>
              </a:extLst>
            </p:cNvPr>
            <p:cNvSpPr txBox="1"/>
            <p:nvPr/>
          </p:nvSpPr>
          <p:spPr>
            <a:xfrm>
              <a:off x="3576435" y="2655311"/>
              <a:ext cx="8811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be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实长</a:t>
              </a:r>
              <a:endParaRPr lang="zh-CN" altLang="en-US" dirty="0"/>
            </a:p>
          </p:txBody>
        </p:sp>
      </p:grp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6BFA5F27-BC7B-436E-B6DE-3BAA7474F1EF}"/>
              </a:ext>
            </a:extLst>
          </p:cNvPr>
          <p:cNvSpPr/>
          <p:nvPr/>
        </p:nvSpPr>
        <p:spPr>
          <a:xfrm flipV="1">
            <a:off x="1896500" y="3409840"/>
            <a:ext cx="1088610" cy="45719"/>
          </a:xfrm>
          <a:custGeom>
            <a:avLst/>
            <a:gdLst>
              <a:gd name="connsiteX0" fmla="*/ 0 w 1257300"/>
              <a:gd name="connsiteY0" fmla="*/ 0 h 0"/>
              <a:gd name="connsiteX1" fmla="*/ 1257300 w 1257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300">
                <a:moveTo>
                  <a:pt x="0" y="0"/>
                </a:moveTo>
                <a:lnTo>
                  <a:pt x="1257300" y="0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537975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49BC6B-969D-4581-AE83-2F60A8958CA5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2-3(7)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求平面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面的倾角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722908" y="5287267"/>
            <a:ext cx="3557959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若较难理解，则该直角三角形也可以绘制在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面旁边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9102A53-73B0-4CFB-AEB0-F235708D4AD2}"/>
              </a:ext>
            </a:extLst>
          </p:cNvPr>
          <p:cNvGrpSpPr/>
          <p:nvPr/>
        </p:nvGrpSpPr>
        <p:grpSpPr>
          <a:xfrm>
            <a:off x="100888" y="2062562"/>
            <a:ext cx="4471112" cy="3208477"/>
            <a:chOff x="276679" y="2110254"/>
            <a:chExt cx="4471112" cy="3208477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33A268D9-5B7E-43DE-BF15-03605D3C1C53}"/>
                </a:ext>
              </a:extLst>
            </p:cNvPr>
            <p:cNvGrpSpPr/>
            <p:nvPr/>
          </p:nvGrpSpPr>
          <p:grpSpPr>
            <a:xfrm>
              <a:off x="276679" y="2110254"/>
              <a:ext cx="3624383" cy="3208477"/>
              <a:chOff x="276679" y="2110254"/>
              <a:chExt cx="3624383" cy="3208477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DCD94646-0CF8-4DA9-8856-B93183EA308C}"/>
                  </a:ext>
                </a:extLst>
              </p:cNvPr>
              <p:cNvGrpSpPr/>
              <p:nvPr/>
            </p:nvGrpSpPr>
            <p:grpSpPr>
              <a:xfrm>
                <a:off x="276679" y="2110254"/>
                <a:ext cx="3624383" cy="3208477"/>
                <a:chOff x="704850" y="2313013"/>
                <a:chExt cx="3070225" cy="2510815"/>
              </a:xfrm>
            </p:grpSpPr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D60A9E36-3C4A-40DC-99E7-A4E32073A1E9}"/>
                    </a:ext>
                  </a:extLst>
                </p:cNvPr>
                <p:cNvGrpSpPr/>
                <p:nvPr/>
              </p:nvGrpSpPr>
              <p:grpSpPr>
                <a:xfrm>
                  <a:off x="704850" y="2313013"/>
                  <a:ext cx="3070225" cy="2510815"/>
                  <a:chOff x="704850" y="2313013"/>
                  <a:chExt cx="3070225" cy="2510815"/>
                </a:xfrm>
              </p:grpSpPr>
              <p:sp>
                <p:nvSpPr>
                  <p:cNvPr id="22" name="任意多边形: 形状 21">
                    <a:extLst>
                      <a:ext uri="{FF2B5EF4-FFF2-40B4-BE49-F238E27FC236}">
                        <a16:creationId xmlns:a16="http://schemas.microsoft.com/office/drawing/2014/main" id="{B75BF3B7-7E49-4685-AA7C-E2E24DC893D6}"/>
                      </a:ext>
                    </a:extLst>
                  </p:cNvPr>
                  <p:cNvSpPr/>
                  <p:nvPr/>
                </p:nvSpPr>
                <p:spPr>
                  <a:xfrm>
                    <a:off x="1257300" y="2565400"/>
                    <a:ext cx="1502569" cy="868363"/>
                  </a:xfrm>
                  <a:custGeom>
                    <a:avLst/>
                    <a:gdLst>
                      <a:gd name="connsiteX0" fmla="*/ 0 w 1508125"/>
                      <a:gd name="connsiteY0" fmla="*/ 587375 h 873125"/>
                      <a:gd name="connsiteX1" fmla="*/ 657225 w 1508125"/>
                      <a:gd name="connsiteY1" fmla="*/ 0 h 873125"/>
                      <a:gd name="connsiteX2" fmla="*/ 1508125 w 1508125"/>
                      <a:gd name="connsiteY2" fmla="*/ 873125 h 873125"/>
                      <a:gd name="connsiteX3" fmla="*/ 0 w 1508125"/>
                      <a:gd name="connsiteY3" fmla="*/ 587375 h 873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08125" h="873125">
                        <a:moveTo>
                          <a:pt x="0" y="587375"/>
                        </a:moveTo>
                        <a:lnTo>
                          <a:pt x="657225" y="0"/>
                        </a:lnTo>
                        <a:lnTo>
                          <a:pt x="1508125" y="873125"/>
                        </a:lnTo>
                        <a:lnTo>
                          <a:pt x="0" y="587375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23" name="任意多边形: 形状 22">
                    <a:extLst>
                      <a:ext uri="{FF2B5EF4-FFF2-40B4-BE49-F238E27FC236}">
                        <a16:creationId xmlns:a16="http://schemas.microsoft.com/office/drawing/2014/main" id="{5839ED34-F763-43E9-9161-B21BD71099B2}"/>
                      </a:ext>
                    </a:extLst>
                  </p:cNvPr>
                  <p:cNvSpPr/>
                  <p:nvPr/>
                </p:nvSpPr>
                <p:spPr>
                  <a:xfrm>
                    <a:off x="1181100" y="3776663"/>
                    <a:ext cx="1557338" cy="935831"/>
                  </a:xfrm>
                  <a:custGeom>
                    <a:avLst/>
                    <a:gdLst>
                      <a:gd name="connsiteX0" fmla="*/ 0 w 1557338"/>
                      <a:gd name="connsiteY0" fmla="*/ 935831 h 935831"/>
                      <a:gd name="connsiteX1" fmla="*/ 1557338 w 1557338"/>
                      <a:gd name="connsiteY1" fmla="*/ 583406 h 935831"/>
                      <a:gd name="connsiteX2" fmla="*/ 695325 w 1557338"/>
                      <a:gd name="connsiteY2" fmla="*/ 0 h 935831"/>
                      <a:gd name="connsiteX3" fmla="*/ 0 w 1557338"/>
                      <a:gd name="connsiteY3" fmla="*/ 935831 h 935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57338" h="935831">
                        <a:moveTo>
                          <a:pt x="0" y="935831"/>
                        </a:moveTo>
                        <a:lnTo>
                          <a:pt x="1557338" y="583406"/>
                        </a:lnTo>
                        <a:lnTo>
                          <a:pt x="695325" y="0"/>
                        </a:lnTo>
                        <a:lnTo>
                          <a:pt x="0" y="935831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27" name="任意多边形: 形状 26">
                    <a:extLst>
                      <a:ext uri="{FF2B5EF4-FFF2-40B4-BE49-F238E27FC236}">
                        <a16:creationId xmlns:a16="http://schemas.microsoft.com/office/drawing/2014/main" id="{DA6F30B9-B917-4150-B736-EE82B8E710A1}"/>
                      </a:ext>
                    </a:extLst>
                  </p:cNvPr>
                  <p:cNvSpPr/>
                  <p:nvPr/>
                </p:nvSpPr>
                <p:spPr>
                  <a:xfrm>
                    <a:off x="1178719" y="3152778"/>
                    <a:ext cx="76200" cy="1559716"/>
                  </a:xfrm>
                  <a:custGeom>
                    <a:avLst/>
                    <a:gdLst>
                      <a:gd name="connsiteX0" fmla="*/ 71437 w 71437"/>
                      <a:gd name="connsiteY0" fmla="*/ 0 h 1559719"/>
                      <a:gd name="connsiteX1" fmla="*/ 71437 w 71437"/>
                      <a:gd name="connsiteY1" fmla="*/ 0 h 1559719"/>
                      <a:gd name="connsiteX2" fmla="*/ 0 w 71437"/>
                      <a:gd name="connsiteY2" fmla="*/ 1559719 h 1559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437" h="1559719">
                        <a:moveTo>
                          <a:pt x="71437" y="0"/>
                        </a:moveTo>
                        <a:lnTo>
                          <a:pt x="71437" y="0"/>
                        </a:lnTo>
                        <a:lnTo>
                          <a:pt x="0" y="1559719"/>
                        </a:ln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30" name="任意多边形: 形状 29">
                    <a:extLst>
                      <a:ext uri="{FF2B5EF4-FFF2-40B4-BE49-F238E27FC236}">
                        <a16:creationId xmlns:a16="http://schemas.microsoft.com/office/drawing/2014/main" id="{2510D850-B4C7-4BBB-A2E4-8643F5EACFE1}"/>
                      </a:ext>
                    </a:extLst>
                  </p:cNvPr>
                  <p:cNvSpPr/>
                  <p:nvPr/>
                </p:nvSpPr>
                <p:spPr>
                  <a:xfrm>
                    <a:off x="2740819" y="3433763"/>
                    <a:ext cx="19050" cy="926306"/>
                  </a:xfrm>
                  <a:custGeom>
                    <a:avLst/>
                    <a:gdLst>
                      <a:gd name="connsiteX0" fmla="*/ 0 w 19050"/>
                      <a:gd name="connsiteY0" fmla="*/ 926306 h 926306"/>
                      <a:gd name="connsiteX1" fmla="*/ 19050 w 19050"/>
                      <a:gd name="connsiteY1" fmla="*/ 0 h 926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050" h="926306">
                        <a:moveTo>
                          <a:pt x="0" y="926306"/>
                        </a:moveTo>
                        <a:lnTo>
                          <a:pt x="19050" y="0"/>
                        </a:ln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35" name="任意多边形: 形状 34">
                    <a:extLst>
                      <a:ext uri="{FF2B5EF4-FFF2-40B4-BE49-F238E27FC236}">
                        <a16:creationId xmlns:a16="http://schemas.microsoft.com/office/drawing/2014/main" id="{C717CC07-FA58-4C26-B276-23593C5B52B3}"/>
                      </a:ext>
                    </a:extLst>
                  </p:cNvPr>
                  <p:cNvSpPr/>
                  <p:nvPr/>
                </p:nvSpPr>
                <p:spPr>
                  <a:xfrm>
                    <a:off x="1871981" y="2568575"/>
                    <a:ext cx="45719" cy="1208088"/>
                  </a:xfrm>
                  <a:custGeom>
                    <a:avLst/>
                    <a:gdLst>
                      <a:gd name="connsiteX0" fmla="*/ 0 w 38100"/>
                      <a:gd name="connsiteY0" fmla="*/ 1190625 h 1190625"/>
                      <a:gd name="connsiteX1" fmla="*/ 38100 w 38100"/>
                      <a:gd name="connsiteY1" fmla="*/ 0 h 1190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100" h="1190625">
                        <a:moveTo>
                          <a:pt x="0" y="1190625"/>
                        </a:moveTo>
                        <a:lnTo>
                          <a:pt x="38100" y="0"/>
                        </a:ln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36" name="任意多边形: 形状 35">
                    <a:extLst>
                      <a:ext uri="{FF2B5EF4-FFF2-40B4-BE49-F238E27FC236}">
                        <a16:creationId xmlns:a16="http://schemas.microsoft.com/office/drawing/2014/main" id="{7ED24F58-EF41-4B41-A958-0E59BD9EBC11}"/>
                      </a:ext>
                    </a:extLst>
                  </p:cNvPr>
                  <p:cNvSpPr/>
                  <p:nvPr/>
                </p:nvSpPr>
                <p:spPr>
                  <a:xfrm>
                    <a:off x="704850" y="3463925"/>
                    <a:ext cx="3070225" cy="69850"/>
                  </a:xfrm>
                  <a:custGeom>
                    <a:avLst/>
                    <a:gdLst>
                      <a:gd name="connsiteX0" fmla="*/ 0 w 3070225"/>
                      <a:gd name="connsiteY0" fmla="*/ 0 h 69850"/>
                      <a:gd name="connsiteX1" fmla="*/ 3070225 w 3070225"/>
                      <a:gd name="connsiteY1" fmla="*/ 69850 h 69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070225" h="69850">
                        <a:moveTo>
                          <a:pt x="0" y="0"/>
                        </a:moveTo>
                        <a:lnTo>
                          <a:pt x="3070225" y="69850"/>
                        </a:lnTo>
                      </a:path>
                    </a:pathLst>
                  </a:cu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/>
                  </a:p>
                </p:txBody>
              </p: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88F8E21A-1A3F-4C2A-82DD-5E5A8C135F18}"/>
                      </a:ext>
                    </a:extLst>
                  </p:cNvPr>
                  <p:cNvSpPr txBox="1"/>
                  <p:nvPr/>
                </p:nvSpPr>
                <p:spPr>
                  <a:xfrm>
                    <a:off x="1685487" y="2313013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b'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DF2BEFAB-4809-49A5-A069-E43928527DBF}"/>
                      </a:ext>
                    </a:extLst>
                  </p:cNvPr>
                  <p:cNvSpPr txBox="1"/>
                  <p:nvPr/>
                </p:nvSpPr>
                <p:spPr>
                  <a:xfrm>
                    <a:off x="998300" y="2866525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a'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23D35307-029F-4D74-B1E4-0A873B4F7B47}"/>
                      </a:ext>
                    </a:extLst>
                  </p:cNvPr>
                  <p:cNvSpPr txBox="1"/>
                  <p:nvPr/>
                </p:nvSpPr>
                <p:spPr>
                  <a:xfrm>
                    <a:off x="2738438" y="3225426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c'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117C0060-35D7-45B0-B6B6-D8F7F1728F69}"/>
                      </a:ext>
                    </a:extLst>
                  </p:cNvPr>
                  <p:cNvSpPr txBox="1"/>
                  <p:nvPr/>
                </p:nvSpPr>
                <p:spPr>
                  <a:xfrm>
                    <a:off x="972661" y="4539571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 dirty="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a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文本框 40">
                    <a:extLst>
                      <a:ext uri="{FF2B5EF4-FFF2-40B4-BE49-F238E27FC236}">
                        <a16:creationId xmlns:a16="http://schemas.microsoft.com/office/drawing/2014/main" id="{487502BD-0673-4CA5-AFA4-F4C90F88708D}"/>
                      </a:ext>
                    </a:extLst>
                  </p:cNvPr>
                  <p:cNvSpPr txBox="1"/>
                  <p:nvPr/>
                </p:nvSpPr>
                <p:spPr>
                  <a:xfrm>
                    <a:off x="1595993" y="3463924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b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9E413161-F089-498F-B6B1-149C30CB1FCA}"/>
                      </a:ext>
                    </a:extLst>
                  </p:cNvPr>
                  <p:cNvSpPr txBox="1"/>
                  <p:nvPr/>
                </p:nvSpPr>
                <p:spPr>
                  <a:xfrm>
                    <a:off x="2728709" y="4104948"/>
                    <a:ext cx="464426" cy="2842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lnSpc>
                        <a:spcPct val="150000"/>
                      </a:lnSpc>
                    </a:pPr>
                    <a:r>
                      <a:rPr lang="en-US" altLang="zh-CN" sz="2000" baseline="-25000"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c</a:t>
                    </a:r>
                    <a:endParaRPr lang="zh-CN" altLang="en-US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6" name="任意多边形: 形状 45">
                  <a:extLst>
                    <a:ext uri="{FF2B5EF4-FFF2-40B4-BE49-F238E27FC236}">
                      <a16:creationId xmlns:a16="http://schemas.microsoft.com/office/drawing/2014/main" id="{86BD9F3E-FBFA-4A52-B974-2D1F98A38622}"/>
                    </a:ext>
                  </a:extLst>
                </p:cNvPr>
                <p:cNvSpPr/>
                <p:nvPr/>
              </p:nvSpPr>
              <p:spPr>
                <a:xfrm>
                  <a:off x="1252538" y="3143250"/>
                  <a:ext cx="1223962" cy="0"/>
                </a:xfrm>
                <a:custGeom>
                  <a:avLst/>
                  <a:gdLst>
                    <a:gd name="connsiteX0" fmla="*/ 0 w 1223962"/>
                    <a:gd name="connsiteY0" fmla="*/ 0 h 0"/>
                    <a:gd name="connsiteX1" fmla="*/ 1223962 w 1223962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23962">
                      <a:moveTo>
                        <a:pt x="0" y="0"/>
                      </a:moveTo>
                      <a:lnTo>
                        <a:pt x="1223962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47" name="任意多边形: 形状 46">
                  <a:extLst>
                    <a:ext uri="{FF2B5EF4-FFF2-40B4-BE49-F238E27FC236}">
                      <a16:creationId xmlns:a16="http://schemas.microsoft.com/office/drawing/2014/main" id="{0ADB486C-6D13-45C5-B46A-7F6E4BB11E7F}"/>
                    </a:ext>
                  </a:extLst>
                </p:cNvPr>
                <p:cNvSpPr/>
                <p:nvPr/>
              </p:nvSpPr>
              <p:spPr>
                <a:xfrm>
                  <a:off x="2474119" y="3140869"/>
                  <a:ext cx="0" cy="1038225"/>
                </a:xfrm>
                <a:custGeom>
                  <a:avLst/>
                  <a:gdLst>
                    <a:gd name="connsiteX0" fmla="*/ 0 w 0"/>
                    <a:gd name="connsiteY0" fmla="*/ 0 h 1038225"/>
                    <a:gd name="connsiteX1" fmla="*/ 0 w 0"/>
                    <a:gd name="connsiteY1" fmla="*/ 1038225 h 103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038225">
                      <a:moveTo>
                        <a:pt x="0" y="0"/>
                      </a:moveTo>
                      <a:lnTo>
                        <a:pt x="0" y="1038225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48" name="任意多边形: 形状 47">
                  <a:extLst>
                    <a:ext uri="{FF2B5EF4-FFF2-40B4-BE49-F238E27FC236}">
                      <a16:creationId xmlns:a16="http://schemas.microsoft.com/office/drawing/2014/main" id="{0D2C2A4B-4F27-42EB-9EFD-2C7F774A2DB3}"/>
                    </a:ext>
                  </a:extLst>
                </p:cNvPr>
                <p:cNvSpPr/>
                <p:nvPr/>
              </p:nvSpPr>
              <p:spPr>
                <a:xfrm>
                  <a:off x="1173956" y="4174331"/>
                  <a:ext cx="1297782" cy="538163"/>
                </a:xfrm>
                <a:custGeom>
                  <a:avLst/>
                  <a:gdLst>
                    <a:gd name="connsiteX0" fmla="*/ 0 w 1297782"/>
                    <a:gd name="connsiteY0" fmla="*/ 538163 h 538163"/>
                    <a:gd name="connsiteX1" fmla="*/ 1297782 w 1297782"/>
                    <a:gd name="connsiteY1" fmla="*/ 0 h 53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97782" h="538163">
                      <a:moveTo>
                        <a:pt x="0" y="538163"/>
                      </a:moveTo>
                      <a:lnTo>
                        <a:pt x="1297782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49" name="任意多边形: 形状 48">
                  <a:extLst>
                    <a:ext uri="{FF2B5EF4-FFF2-40B4-BE49-F238E27FC236}">
                      <a16:creationId xmlns:a16="http://schemas.microsoft.com/office/drawing/2014/main" id="{F6D6C94B-627B-44CC-A605-CE98008A376B}"/>
                    </a:ext>
                  </a:extLst>
                </p:cNvPr>
                <p:cNvSpPr/>
                <p:nvPr/>
              </p:nvSpPr>
              <p:spPr>
                <a:xfrm>
                  <a:off x="1878806" y="3776663"/>
                  <a:ext cx="357188" cy="700087"/>
                </a:xfrm>
                <a:custGeom>
                  <a:avLst/>
                  <a:gdLst>
                    <a:gd name="connsiteX0" fmla="*/ 0 w 357188"/>
                    <a:gd name="connsiteY0" fmla="*/ 0 h 700087"/>
                    <a:gd name="connsiteX1" fmla="*/ 357188 w 357188"/>
                    <a:gd name="connsiteY1" fmla="*/ 700087 h 700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7188" h="700087">
                      <a:moveTo>
                        <a:pt x="0" y="0"/>
                      </a:moveTo>
                      <a:lnTo>
                        <a:pt x="357188" y="70008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51" name="任意多边形: 形状 50">
                  <a:extLst>
                    <a:ext uri="{FF2B5EF4-FFF2-40B4-BE49-F238E27FC236}">
                      <a16:creationId xmlns:a16="http://schemas.microsoft.com/office/drawing/2014/main" id="{DCF0EA03-C160-49D5-AAEC-289D335B86C4}"/>
                    </a:ext>
                  </a:extLst>
                </p:cNvPr>
                <p:cNvSpPr/>
                <p:nvPr/>
              </p:nvSpPr>
              <p:spPr>
                <a:xfrm>
                  <a:off x="2233613" y="3331369"/>
                  <a:ext cx="0" cy="1140619"/>
                </a:xfrm>
                <a:custGeom>
                  <a:avLst/>
                  <a:gdLst>
                    <a:gd name="connsiteX0" fmla="*/ 0 w 0"/>
                    <a:gd name="connsiteY0" fmla="*/ 1140619 h 1140619"/>
                    <a:gd name="connsiteX1" fmla="*/ 0 w 0"/>
                    <a:gd name="connsiteY1" fmla="*/ 0 h 1140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h="1140619">
                      <a:moveTo>
                        <a:pt x="0" y="11406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58" name="任意多边形: 形状 57">
                  <a:extLst>
                    <a:ext uri="{FF2B5EF4-FFF2-40B4-BE49-F238E27FC236}">
                      <a16:creationId xmlns:a16="http://schemas.microsoft.com/office/drawing/2014/main" id="{0649178B-B656-482B-9C00-92812B067BC1}"/>
                    </a:ext>
                  </a:extLst>
                </p:cNvPr>
                <p:cNvSpPr/>
                <p:nvPr/>
              </p:nvSpPr>
              <p:spPr>
                <a:xfrm rot="3842056">
                  <a:off x="3156474" y="3766307"/>
                  <a:ext cx="65576" cy="75612"/>
                </a:xfrm>
                <a:custGeom>
                  <a:avLst/>
                  <a:gdLst>
                    <a:gd name="connsiteX0" fmla="*/ 0 w 95250"/>
                    <a:gd name="connsiteY0" fmla="*/ 0 h 90487"/>
                    <a:gd name="connsiteX1" fmla="*/ 95250 w 95250"/>
                    <a:gd name="connsiteY1" fmla="*/ 0 h 90487"/>
                    <a:gd name="connsiteX2" fmla="*/ 95250 w 95250"/>
                    <a:gd name="connsiteY2" fmla="*/ 90487 h 9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90487">
                      <a:moveTo>
                        <a:pt x="0" y="0"/>
                      </a:moveTo>
                      <a:lnTo>
                        <a:pt x="95250" y="0"/>
                      </a:lnTo>
                      <a:lnTo>
                        <a:pt x="95250" y="9048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59" name="任意多边形: 形状 58">
                  <a:extLst>
                    <a:ext uri="{FF2B5EF4-FFF2-40B4-BE49-F238E27FC236}">
                      <a16:creationId xmlns:a16="http://schemas.microsoft.com/office/drawing/2014/main" id="{4B3A7F17-06CF-4F44-9802-D29A99D80C27}"/>
                    </a:ext>
                  </a:extLst>
                </p:cNvPr>
                <p:cNvSpPr/>
                <p:nvPr/>
              </p:nvSpPr>
              <p:spPr>
                <a:xfrm rot="19898174">
                  <a:off x="2137234" y="4258664"/>
                  <a:ext cx="57261" cy="51421"/>
                </a:xfrm>
                <a:custGeom>
                  <a:avLst/>
                  <a:gdLst>
                    <a:gd name="connsiteX0" fmla="*/ 0 w 95250"/>
                    <a:gd name="connsiteY0" fmla="*/ 0 h 90487"/>
                    <a:gd name="connsiteX1" fmla="*/ 95250 w 95250"/>
                    <a:gd name="connsiteY1" fmla="*/ 0 h 90487"/>
                    <a:gd name="connsiteX2" fmla="*/ 95250 w 95250"/>
                    <a:gd name="connsiteY2" fmla="*/ 90487 h 9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90487">
                      <a:moveTo>
                        <a:pt x="0" y="0"/>
                      </a:moveTo>
                      <a:lnTo>
                        <a:pt x="95250" y="0"/>
                      </a:lnTo>
                      <a:lnTo>
                        <a:pt x="95250" y="90487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B3938868-1585-410A-B7D4-C3CDB7485086}"/>
                    </a:ext>
                  </a:extLst>
                </p:cNvPr>
                <p:cNvSpPr txBox="1"/>
                <p:nvPr/>
              </p:nvSpPr>
              <p:spPr>
                <a:xfrm>
                  <a:off x="2417354" y="2823077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d'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CBDEEC8-ACBC-4D0C-BD2C-F70D65CB71C4}"/>
                    </a:ext>
                  </a:extLst>
                </p:cNvPr>
                <p:cNvSpPr txBox="1"/>
                <p:nvPr/>
              </p:nvSpPr>
              <p:spPr>
                <a:xfrm>
                  <a:off x="2411172" y="3884828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d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3FCB413-F27C-40DC-9DBC-4F7291A932F2}"/>
                    </a:ext>
                  </a:extLst>
                </p:cNvPr>
                <p:cNvSpPr txBox="1"/>
                <p:nvPr/>
              </p:nvSpPr>
              <p:spPr>
                <a:xfrm>
                  <a:off x="2121095" y="4318377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e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8AC3B0F-174B-405D-AE76-ACF005B39AA2}"/>
                    </a:ext>
                  </a:extLst>
                </p:cNvPr>
                <p:cNvSpPr txBox="1"/>
                <p:nvPr/>
              </p:nvSpPr>
              <p:spPr>
                <a:xfrm>
                  <a:off x="1960426" y="3147470"/>
                  <a:ext cx="464426" cy="284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2000" baseline="-25000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e'</a:t>
                  </a:r>
                  <a:endParaRPr lang="zh-CN" altLang="en-US" sz="2000" baseline="-250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任意多边形: 形状 65">
                  <a:extLst>
                    <a:ext uri="{FF2B5EF4-FFF2-40B4-BE49-F238E27FC236}">
                      <a16:creationId xmlns:a16="http://schemas.microsoft.com/office/drawing/2014/main" id="{FB63FF2F-FD35-4728-9442-A49D5AE90673}"/>
                    </a:ext>
                  </a:extLst>
                </p:cNvPr>
                <p:cNvSpPr/>
                <p:nvPr/>
              </p:nvSpPr>
              <p:spPr>
                <a:xfrm>
                  <a:off x="1909763" y="2559050"/>
                  <a:ext cx="323850" cy="769144"/>
                </a:xfrm>
                <a:custGeom>
                  <a:avLst/>
                  <a:gdLst>
                    <a:gd name="connsiteX0" fmla="*/ 0 w 323850"/>
                    <a:gd name="connsiteY0" fmla="*/ 0 h 769144"/>
                    <a:gd name="connsiteX1" fmla="*/ 323850 w 323850"/>
                    <a:gd name="connsiteY1" fmla="*/ 769144 h 769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3850" h="769144">
                      <a:moveTo>
                        <a:pt x="0" y="0"/>
                      </a:moveTo>
                      <a:lnTo>
                        <a:pt x="323850" y="769144"/>
                      </a:ln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</p:grp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E6B5331-A625-46EE-ADC1-50FB09DB1156}"/>
                  </a:ext>
                </a:extLst>
              </p:cNvPr>
              <p:cNvSpPr/>
              <p:nvPr/>
            </p:nvSpPr>
            <p:spPr>
              <a:xfrm>
                <a:off x="2337755" y="3153954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C3E44E86-ACF1-420E-A89E-86AB9740A4DD}"/>
                  </a:ext>
                </a:extLst>
              </p:cNvPr>
              <p:cNvSpPr/>
              <p:nvPr/>
            </p:nvSpPr>
            <p:spPr>
              <a:xfrm>
                <a:off x="2058515" y="4857341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82E0B3C4-2BF8-4707-921C-F433331C54B4}"/>
                  </a:ext>
                </a:extLst>
              </p:cNvPr>
              <p:cNvSpPr/>
              <p:nvPr/>
            </p:nvSpPr>
            <p:spPr>
              <a:xfrm>
                <a:off x="2337036" y="447044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13997066-9EF0-4288-96F1-3FBD227CD84E}"/>
                  </a:ext>
                </a:extLst>
              </p:cNvPr>
              <p:cNvSpPr/>
              <p:nvPr/>
            </p:nvSpPr>
            <p:spPr>
              <a:xfrm>
                <a:off x="2057087" y="339840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5E1924B2-D7A3-46EE-A7DD-D6DDAD0AAC3C}"/>
                </a:ext>
              </a:extLst>
            </p:cNvPr>
            <p:cNvSpPr/>
            <p:nvPr/>
          </p:nvSpPr>
          <p:spPr>
            <a:xfrm rot="14867869">
              <a:off x="1872018" y="4446972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73B46107-03E9-437D-95A5-199F743F2ACA}"/>
                </a:ext>
              </a:extLst>
            </p:cNvPr>
            <p:cNvSpPr/>
            <p:nvPr/>
          </p:nvSpPr>
          <p:spPr>
            <a:xfrm rot="14867869">
              <a:off x="1892372" y="4478363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55618EB-0E46-456D-8FC5-885DC2E7152A}"/>
                </a:ext>
              </a:extLst>
            </p:cNvPr>
            <p:cNvSpPr txBox="1"/>
            <p:nvPr/>
          </p:nvSpPr>
          <p:spPr>
            <a:xfrm>
              <a:off x="3866594" y="4146834"/>
              <a:ext cx="8811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be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+mn-ea"/>
                </a:rPr>
                <a:t>实长</a:t>
              </a:r>
              <a:endParaRPr lang="zh-CN" altLang="en-US" dirty="0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F7763D81-1291-4D0A-98D8-2BE7AAA4428A}"/>
                </a:ext>
              </a:extLst>
            </p:cNvPr>
            <p:cNvSpPr/>
            <p:nvPr/>
          </p:nvSpPr>
          <p:spPr>
            <a:xfrm>
              <a:off x="2102806" y="4882966"/>
              <a:ext cx="1484235" cy="0"/>
            </a:xfrm>
            <a:custGeom>
              <a:avLst/>
              <a:gdLst>
                <a:gd name="connsiteX0" fmla="*/ 0 w 1257300"/>
                <a:gd name="connsiteY0" fmla="*/ 0 h 0"/>
                <a:gd name="connsiteX1" fmla="*/ 1257300 w 12573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7300">
                  <a:moveTo>
                    <a:pt x="0" y="0"/>
                  </a:moveTo>
                  <a:lnTo>
                    <a:pt x="1257300" y="0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2706CBFA-727A-4281-93CE-1BA46016271C}"/>
                </a:ext>
              </a:extLst>
            </p:cNvPr>
            <p:cNvSpPr/>
            <p:nvPr/>
          </p:nvSpPr>
          <p:spPr>
            <a:xfrm>
              <a:off x="3154071" y="3980598"/>
              <a:ext cx="421658" cy="894615"/>
            </a:xfrm>
            <a:custGeom>
              <a:avLst/>
              <a:gdLst>
                <a:gd name="connsiteX0" fmla="*/ 0 w 357188"/>
                <a:gd name="connsiteY0" fmla="*/ 0 h 700087"/>
                <a:gd name="connsiteX1" fmla="*/ 357188 w 357188"/>
                <a:gd name="connsiteY1" fmla="*/ 700087 h 70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8" h="700087">
                  <a:moveTo>
                    <a:pt x="0" y="0"/>
                  </a:moveTo>
                  <a:lnTo>
                    <a:pt x="357188" y="700087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2B32B1D7-CBFE-40AB-A9D2-DAF5B8F4A989}"/>
                </a:ext>
              </a:extLst>
            </p:cNvPr>
            <p:cNvSpPr/>
            <p:nvPr/>
          </p:nvSpPr>
          <p:spPr>
            <a:xfrm rot="3812545">
              <a:off x="3586604" y="3285817"/>
              <a:ext cx="45719" cy="1000287"/>
            </a:xfrm>
            <a:custGeom>
              <a:avLst/>
              <a:gdLst>
                <a:gd name="connsiteX0" fmla="*/ 0 w 0"/>
                <a:gd name="connsiteY0" fmla="*/ 0 h 771525"/>
                <a:gd name="connsiteX1" fmla="*/ 0 w 0"/>
                <a:gd name="connsiteY1" fmla="*/ 771525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71525">
                  <a:moveTo>
                    <a:pt x="0" y="0"/>
                  </a:moveTo>
                  <a:lnTo>
                    <a:pt x="0" y="77152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66EA198-9D69-4305-AB02-D57EF234BA26}"/>
                </a:ext>
              </a:extLst>
            </p:cNvPr>
            <p:cNvSpPr/>
            <p:nvPr/>
          </p:nvSpPr>
          <p:spPr>
            <a:xfrm rot="4645616">
              <a:off x="3208648" y="3843113"/>
              <a:ext cx="1218087" cy="744310"/>
            </a:xfrm>
            <a:custGeom>
              <a:avLst/>
              <a:gdLst>
                <a:gd name="connsiteX0" fmla="*/ 0 w 323850"/>
                <a:gd name="connsiteY0" fmla="*/ 0 h 769144"/>
                <a:gd name="connsiteX1" fmla="*/ 323850 w 323850"/>
                <a:gd name="connsiteY1" fmla="*/ 769144 h 76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3850" h="769144">
                  <a:moveTo>
                    <a:pt x="0" y="0"/>
                  </a:moveTo>
                  <a:lnTo>
                    <a:pt x="323850" y="769144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4" name="文本框 60">
              <a:extLst>
                <a:ext uri="{FF2B5EF4-FFF2-40B4-BE49-F238E27FC236}">
                  <a16:creationId xmlns:a16="http://schemas.microsoft.com/office/drawing/2014/main" id="{D30B4A79-94A6-432E-984A-A349ED63F7A3}"/>
                </a:ext>
              </a:extLst>
            </p:cNvPr>
            <p:cNvSpPr txBox="1"/>
            <p:nvPr/>
          </p:nvSpPr>
          <p:spPr>
            <a:xfrm>
              <a:off x="3406096" y="4309289"/>
              <a:ext cx="548252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zh-CN" sz="2000" baseline="-250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α</a:t>
              </a:r>
              <a:endParaRPr lang="zh-CN" altLang="en-US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弧形 74">
              <a:extLst>
                <a:ext uri="{FF2B5EF4-FFF2-40B4-BE49-F238E27FC236}">
                  <a16:creationId xmlns:a16="http://schemas.microsoft.com/office/drawing/2014/main" id="{3C780C14-0A92-4C18-BC3A-1A612CE70603}"/>
                </a:ext>
              </a:extLst>
            </p:cNvPr>
            <p:cNvSpPr/>
            <p:nvPr/>
          </p:nvSpPr>
          <p:spPr>
            <a:xfrm rot="18937236">
              <a:off x="3472005" y="4714213"/>
              <a:ext cx="196534" cy="160143"/>
            </a:xfrm>
            <a:prstGeom prst="arc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C7AC3735-058C-4330-8295-6FBBF819F5D2}"/>
                </a:ext>
              </a:extLst>
            </p:cNvPr>
            <p:cNvSpPr/>
            <p:nvPr/>
          </p:nvSpPr>
          <p:spPr>
            <a:xfrm rot="14867869">
              <a:off x="3339941" y="4375683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EAC990CB-23A9-4412-927C-B399FDC68163}"/>
                </a:ext>
              </a:extLst>
            </p:cNvPr>
            <p:cNvSpPr/>
            <p:nvPr/>
          </p:nvSpPr>
          <p:spPr>
            <a:xfrm rot="14867869">
              <a:off x="3360295" y="4407074"/>
              <a:ext cx="35718" cy="66675"/>
            </a:xfrm>
            <a:custGeom>
              <a:avLst/>
              <a:gdLst>
                <a:gd name="connsiteX0" fmla="*/ 0 w 35718"/>
                <a:gd name="connsiteY0" fmla="*/ 0 h 66675"/>
                <a:gd name="connsiteX1" fmla="*/ 35718 w 35718"/>
                <a:gd name="connsiteY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718" h="66675">
                  <a:moveTo>
                    <a:pt x="0" y="0"/>
                  </a:moveTo>
                  <a:lnTo>
                    <a:pt x="35718" y="66675"/>
                  </a:lnTo>
                </a:path>
              </a:pathLst>
            </a:cu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9D59BD06-2921-4CF0-A255-C677A8876953}"/>
              </a:ext>
            </a:extLst>
          </p:cNvPr>
          <p:cNvSpPr txBox="1"/>
          <p:nvPr/>
        </p:nvSpPr>
        <p:spPr>
          <a:xfrm>
            <a:off x="5129287" y="1193868"/>
            <a:ext cx="3707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“直角三角形法”求一般直线对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面的倾角，亦是同理：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1263FA-D0E5-4968-91E1-55011EDB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18" y="1966563"/>
            <a:ext cx="3062957" cy="20397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148678-95D1-46B6-A82C-E8EB27ABF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05" y="4147843"/>
            <a:ext cx="3222800" cy="225095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0139603-9556-4DDB-BC71-343EDD387C1E}"/>
              </a:ext>
            </a:extLst>
          </p:cNvPr>
          <p:cNvSpPr/>
          <p:nvPr/>
        </p:nvSpPr>
        <p:spPr>
          <a:xfrm>
            <a:off x="7383780" y="5806440"/>
            <a:ext cx="883920" cy="592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A634B65-8AF9-466B-A990-D04A22613358}"/>
              </a:ext>
            </a:extLst>
          </p:cNvPr>
          <p:cNvSpPr txBox="1"/>
          <p:nvPr/>
        </p:nvSpPr>
        <p:spPr>
          <a:xfrm>
            <a:off x="8025878" y="2189527"/>
            <a:ext cx="11181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以在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面的投影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a’b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为直角边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7FC6F3CB-75DC-4809-833F-E4B0D20ED10E}"/>
              </a:ext>
            </a:extLst>
          </p:cNvPr>
          <p:cNvSpPr txBox="1"/>
          <p:nvPr/>
        </p:nvSpPr>
        <p:spPr>
          <a:xfrm>
            <a:off x="8065486" y="4511372"/>
            <a:ext cx="11181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以在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W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面的投影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a’’b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’’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为直角边</a:t>
            </a:r>
            <a:endParaRPr lang="zh-CN" altLang="en-US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440A354-E66B-43B6-A73A-C8BA776DC76C}"/>
              </a:ext>
            </a:extLst>
          </p:cNvPr>
          <p:cNvCxnSpPr/>
          <p:nvPr/>
        </p:nvCxnSpPr>
        <p:spPr>
          <a:xfrm>
            <a:off x="4572000" y="1112520"/>
            <a:ext cx="83820" cy="534677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A8E08E5-78DB-4B9F-B1A1-2096DD0CDE21}"/>
              </a:ext>
            </a:extLst>
          </p:cNvPr>
          <p:cNvSpPr/>
          <p:nvPr/>
        </p:nvSpPr>
        <p:spPr>
          <a:xfrm>
            <a:off x="1504950" y="3386138"/>
            <a:ext cx="400050" cy="0"/>
          </a:xfrm>
          <a:custGeom>
            <a:avLst/>
            <a:gdLst>
              <a:gd name="connsiteX0" fmla="*/ 400050 w 400050"/>
              <a:gd name="connsiteY0" fmla="*/ 0 h 0"/>
              <a:gd name="connsiteX1" fmla="*/ 400050 w 400050"/>
              <a:gd name="connsiteY1" fmla="*/ 0 h 0"/>
              <a:gd name="connsiteX2" fmla="*/ 0 w 40005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050">
                <a:moveTo>
                  <a:pt x="400050" y="0"/>
                </a:moveTo>
                <a:lnTo>
                  <a:pt x="400050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720C6128-51C7-4A5C-9846-CBCFC26B184E}"/>
              </a:ext>
            </a:extLst>
          </p:cNvPr>
          <p:cNvSpPr/>
          <p:nvPr/>
        </p:nvSpPr>
        <p:spPr>
          <a:xfrm rot="14867869">
            <a:off x="1501734" y="2922414"/>
            <a:ext cx="35718" cy="66675"/>
          </a:xfrm>
          <a:custGeom>
            <a:avLst/>
            <a:gdLst>
              <a:gd name="connsiteX0" fmla="*/ 0 w 35718"/>
              <a:gd name="connsiteY0" fmla="*/ 0 h 66675"/>
              <a:gd name="connsiteX1" fmla="*/ 35718 w 35718"/>
              <a:gd name="connsiteY1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" h="66675">
                <a:moveTo>
                  <a:pt x="0" y="0"/>
                </a:moveTo>
                <a:lnTo>
                  <a:pt x="35718" y="66675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6" name="任意多边形: 形状 75">
            <a:extLst>
              <a:ext uri="{FF2B5EF4-FFF2-40B4-BE49-F238E27FC236}">
                <a16:creationId xmlns:a16="http://schemas.microsoft.com/office/drawing/2014/main" id="{0F6357E8-37FD-4BBE-8EA6-1ABA455F2724}"/>
              </a:ext>
            </a:extLst>
          </p:cNvPr>
          <p:cNvSpPr/>
          <p:nvPr/>
        </p:nvSpPr>
        <p:spPr>
          <a:xfrm rot="11885705">
            <a:off x="3361484" y="3698285"/>
            <a:ext cx="35718" cy="66675"/>
          </a:xfrm>
          <a:custGeom>
            <a:avLst/>
            <a:gdLst>
              <a:gd name="connsiteX0" fmla="*/ 0 w 35718"/>
              <a:gd name="connsiteY0" fmla="*/ 0 h 66675"/>
              <a:gd name="connsiteX1" fmla="*/ 35718 w 35718"/>
              <a:gd name="connsiteY1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718" h="66675">
                <a:moveTo>
                  <a:pt x="0" y="0"/>
                </a:moveTo>
                <a:lnTo>
                  <a:pt x="35718" y="66675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6E8CEBF-6DAB-4CDE-930E-0CFAF6A260EC}"/>
              </a:ext>
            </a:extLst>
          </p:cNvPr>
          <p:cNvSpPr/>
          <p:nvPr/>
        </p:nvSpPr>
        <p:spPr>
          <a:xfrm>
            <a:off x="1504950" y="2384425"/>
            <a:ext cx="25400" cy="1003300"/>
          </a:xfrm>
          <a:custGeom>
            <a:avLst/>
            <a:gdLst>
              <a:gd name="connsiteX0" fmla="*/ 25400 w 25400"/>
              <a:gd name="connsiteY0" fmla="*/ 0 h 1003300"/>
              <a:gd name="connsiteX1" fmla="*/ 0 w 25400"/>
              <a:gd name="connsiteY1" fmla="*/ 100330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" h="1003300">
                <a:moveTo>
                  <a:pt x="25400" y="0"/>
                </a:moveTo>
                <a:lnTo>
                  <a:pt x="0" y="1003300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96808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D9DC802-6016-4AB3-A689-DBF6C4255EF0}"/>
              </a:ext>
            </a:extLst>
          </p:cNvPr>
          <p:cNvGrpSpPr/>
          <p:nvPr/>
        </p:nvGrpSpPr>
        <p:grpSpPr>
          <a:xfrm>
            <a:off x="175273" y="1749935"/>
            <a:ext cx="4404299" cy="3451420"/>
            <a:chOff x="84782" y="1953275"/>
            <a:chExt cx="4404299" cy="345142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88500AB-2169-41D3-81EA-5E7142AEB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82" y="1983986"/>
              <a:ext cx="4404299" cy="3420709"/>
            </a:xfrm>
            <a:prstGeom prst="rect">
              <a:avLst/>
            </a:prstGeom>
          </p:spPr>
        </p:pic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2540E6D-47CC-4685-BACB-2D4A50730859}"/>
                </a:ext>
              </a:extLst>
            </p:cNvPr>
            <p:cNvCxnSpPr/>
            <p:nvPr/>
          </p:nvCxnSpPr>
          <p:spPr>
            <a:xfrm flipV="1">
              <a:off x="2286931" y="3575168"/>
              <a:ext cx="0" cy="1058779"/>
            </a:xfrm>
            <a:prstGeom prst="line">
              <a:avLst/>
            </a:prstGeom>
            <a:ln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56AE593-3B2D-4932-ABB8-01D50FA34758}"/>
                </a:ext>
              </a:extLst>
            </p:cNvPr>
            <p:cNvSpPr txBox="1"/>
            <p:nvPr/>
          </p:nvSpPr>
          <p:spPr>
            <a:xfrm>
              <a:off x="2095385" y="4501658"/>
              <a:ext cx="548701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41B7D68-B97F-4A12-8FF0-36E8502036EF}"/>
                </a:ext>
              </a:extLst>
            </p:cNvPr>
            <p:cNvSpPr/>
            <p:nvPr/>
          </p:nvSpPr>
          <p:spPr>
            <a:xfrm>
              <a:off x="2264071" y="458429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A5D2C78-80EE-4B37-878D-2C82828F7CA7}"/>
                </a:ext>
              </a:extLst>
            </p:cNvPr>
            <p:cNvSpPr txBox="1"/>
            <p:nvPr/>
          </p:nvSpPr>
          <p:spPr>
            <a:xfrm>
              <a:off x="1879306" y="3105295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922D660-7C7D-4FB0-92F9-2D06640F9E45}"/>
                </a:ext>
              </a:extLst>
            </p:cNvPr>
            <p:cNvSpPr txBox="1"/>
            <p:nvPr/>
          </p:nvSpPr>
          <p:spPr>
            <a:xfrm>
              <a:off x="1912752" y="2276723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A0E0B01-E4F0-4A1A-8870-05063DF6B2C8}"/>
                </a:ext>
              </a:extLst>
            </p:cNvPr>
            <p:cNvSpPr/>
            <p:nvPr/>
          </p:nvSpPr>
          <p:spPr>
            <a:xfrm>
              <a:off x="2264070" y="259711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5738A43-6704-4992-9515-ECC2A7FAF1C2}"/>
                </a:ext>
              </a:extLst>
            </p:cNvPr>
            <p:cNvSpPr/>
            <p:nvPr/>
          </p:nvSpPr>
          <p:spPr>
            <a:xfrm>
              <a:off x="2264070" y="352298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81184E6-87A8-45A9-9B55-AC045CB0F260}"/>
                </a:ext>
              </a:extLst>
            </p:cNvPr>
            <p:cNvSpPr/>
            <p:nvPr/>
          </p:nvSpPr>
          <p:spPr>
            <a:xfrm>
              <a:off x="1751522" y="35294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EC86438-7F12-40DB-A950-24656AA6C9FD}"/>
                </a:ext>
              </a:extLst>
            </p:cNvPr>
            <p:cNvSpPr/>
            <p:nvPr/>
          </p:nvSpPr>
          <p:spPr>
            <a:xfrm>
              <a:off x="2652265" y="352149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343E03E-2915-48DC-8E02-7111957CA694}"/>
                </a:ext>
              </a:extLst>
            </p:cNvPr>
            <p:cNvSpPr/>
            <p:nvPr/>
          </p:nvSpPr>
          <p:spPr>
            <a:xfrm>
              <a:off x="3000887" y="343841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243FFD93-B98C-426E-B3D8-D3D59409B42B}"/>
                </a:ext>
              </a:extLst>
            </p:cNvPr>
            <p:cNvSpPr/>
            <p:nvPr/>
          </p:nvSpPr>
          <p:spPr>
            <a:xfrm>
              <a:off x="3023097" y="301596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F88444A-22C5-4DBA-89C5-FE6C841D4680}"/>
                </a:ext>
              </a:extLst>
            </p:cNvPr>
            <p:cNvSpPr/>
            <p:nvPr/>
          </p:nvSpPr>
          <p:spPr>
            <a:xfrm>
              <a:off x="2633922" y="239486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D809B49-D2BB-4713-9375-2A15DC4FA4AB}"/>
                </a:ext>
              </a:extLst>
            </p:cNvPr>
            <p:cNvSpPr/>
            <p:nvPr/>
          </p:nvSpPr>
          <p:spPr>
            <a:xfrm>
              <a:off x="2386767" y="239959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C7427EB-8BDA-491E-9859-934843EFFD4D}"/>
                </a:ext>
              </a:extLst>
            </p:cNvPr>
            <p:cNvSpPr txBox="1"/>
            <p:nvPr/>
          </p:nvSpPr>
          <p:spPr>
            <a:xfrm>
              <a:off x="1448688" y="3105412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E8B5266-A5EB-471A-9E52-16EAAFB8D2AE}"/>
                </a:ext>
              </a:extLst>
            </p:cNvPr>
            <p:cNvSpPr txBox="1"/>
            <p:nvPr/>
          </p:nvSpPr>
          <p:spPr>
            <a:xfrm>
              <a:off x="2585741" y="3379752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AFCE12F-85BB-481C-BE8F-A955EF9563F8}"/>
                </a:ext>
              </a:extLst>
            </p:cNvPr>
            <p:cNvSpPr txBox="1"/>
            <p:nvPr/>
          </p:nvSpPr>
          <p:spPr>
            <a:xfrm>
              <a:off x="3049658" y="3252475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8EA078F-EE49-4F30-8F08-63BA60FA0225}"/>
                </a:ext>
              </a:extLst>
            </p:cNvPr>
            <p:cNvSpPr txBox="1"/>
            <p:nvPr/>
          </p:nvSpPr>
          <p:spPr>
            <a:xfrm>
              <a:off x="3017548" y="2685995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4ABCAC4-48AC-4DA6-8869-20F00787307B}"/>
                </a:ext>
              </a:extLst>
            </p:cNvPr>
            <p:cNvSpPr txBox="1"/>
            <p:nvPr/>
          </p:nvSpPr>
          <p:spPr>
            <a:xfrm>
              <a:off x="2633922" y="1960388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D324396-2B82-4857-8780-CB7803A43D25}"/>
                </a:ext>
              </a:extLst>
            </p:cNvPr>
            <p:cNvSpPr txBox="1"/>
            <p:nvPr/>
          </p:nvSpPr>
          <p:spPr>
            <a:xfrm>
              <a:off x="2060855" y="1953275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49BC6B-969D-4581-AE83-2F60A8958CA5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2-4(11)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求作两平面的交线，并判断其可见性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163557" y="4940112"/>
            <a:ext cx="8861401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① 求交线：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的投影为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	     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交线为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判断可见性：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为两平面交点，所以交线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0CC9D9-F9EC-4EB2-BCB7-5A693812EEFA}"/>
              </a:ext>
            </a:extLst>
          </p:cNvPr>
          <p:cNvGrpSpPr/>
          <p:nvPr/>
        </p:nvGrpSpPr>
        <p:grpSpPr>
          <a:xfrm>
            <a:off x="4546160" y="1763483"/>
            <a:ext cx="4404299" cy="3420709"/>
            <a:chOff x="4534264" y="1960622"/>
            <a:chExt cx="4404299" cy="342070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DBE92E8-B80F-4079-9487-4B122C61B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4264" y="1960622"/>
              <a:ext cx="4404299" cy="3420709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79B8555-5D25-4573-9902-AC4E54358146}"/>
                </a:ext>
              </a:extLst>
            </p:cNvPr>
            <p:cNvCxnSpPr/>
            <p:nvPr/>
          </p:nvCxnSpPr>
          <p:spPr>
            <a:xfrm flipV="1">
              <a:off x="6728725" y="3529211"/>
              <a:ext cx="0" cy="1058779"/>
            </a:xfrm>
            <a:prstGeom prst="line">
              <a:avLst/>
            </a:prstGeom>
            <a:ln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BFA901E-3430-4F56-890D-C06EE7B4BC2B}"/>
                </a:ext>
              </a:extLst>
            </p:cNvPr>
            <p:cNvSpPr txBox="1"/>
            <p:nvPr/>
          </p:nvSpPr>
          <p:spPr>
            <a:xfrm>
              <a:off x="6545884" y="4460669"/>
              <a:ext cx="548701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F3351B6-FA7B-4F61-AB4E-0EA0F3212E73}"/>
                </a:ext>
              </a:extLst>
            </p:cNvPr>
            <p:cNvSpPr/>
            <p:nvPr/>
          </p:nvSpPr>
          <p:spPr>
            <a:xfrm>
              <a:off x="6113085" y="2181259"/>
              <a:ext cx="1598556" cy="1568952"/>
            </a:xfrm>
            <a:custGeom>
              <a:avLst/>
              <a:gdLst>
                <a:gd name="connsiteX0" fmla="*/ 753229 w 1598556"/>
                <a:gd name="connsiteY0" fmla="*/ 210509 h 1568952"/>
                <a:gd name="connsiteX1" fmla="*/ 753229 w 1598556"/>
                <a:gd name="connsiteY1" fmla="*/ 210509 h 1568952"/>
                <a:gd name="connsiteX2" fmla="*/ 611793 w 1598556"/>
                <a:gd name="connsiteY2" fmla="*/ 463778 h 1568952"/>
                <a:gd name="connsiteX3" fmla="*/ 618371 w 1598556"/>
                <a:gd name="connsiteY3" fmla="*/ 1351865 h 1568952"/>
                <a:gd name="connsiteX4" fmla="*/ 118412 w 1598556"/>
                <a:gd name="connsiteY4" fmla="*/ 1348575 h 1568952"/>
                <a:gd name="connsiteX5" fmla="*/ 0 w 1598556"/>
                <a:gd name="connsiteY5" fmla="*/ 1568952 h 1568952"/>
                <a:gd name="connsiteX6" fmla="*/ 1598556 w 1598556"/>
                <a:gd name="connsiteY6" fmla="*/ 1210429 h 1568952"/>
                <a:gd name="connsiteX7" fmla="*/ 861773 w 1598556"/>
                <a:gd name="connsiteY7" fmla="*/ 0 h 1568952"/>
                <a:gd name="connsiteX8" fmla="*/ 753229 w 1598556"/>
                <a:gd name="connsiteY8" fmla="*/ 210509 h 156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8556" h="1568952">
                  <a:moveTo>
                    <a:pt x="753229" y="210509"/>
                  </a:moveTo>
                  <a:lnTo>
                    <a:pt x="753229" y="210509"/>
                  </a:lnTo>
                  <a:lnTo>
                    <a:pt x="611793" y="463778"/>
                  </a:lnTo>
                  <a:cubicBezTo>
                    <a:pt x="613986" y="759807"/>
                    <a:pt x="616178" y="1055836"/>
                    <a:pt x="618371" y="1351865"/>
                  </a:cubicBezTo>
                  <a:lnTo>
                    <a:pt x="118412" y="1348575"/>
                  </a:lnTo>
                  <a:lnTo>
                    <a:pt x="0" y="1568952"/>
                  </a:lnTo>
                  <a:lnTo>
                    <a:pt x="1598556" y="1210429"/>
                  </a:lnTo>
                  <a:lnTo>
                    <a:pt x="861773" y="0"/>
                  </a:lnTo>
                  <a:lnTo>
                    <a:pt x="753229" y="21050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99BC38D8-F600-4D98-968D-65C0BA174F09}"/>
                </a:ext>
              </a:extLst>
            </p:cNvPr>
            <p:cNvSpPr/>
            <p:nvPr/>
          </p:nvSpPr>
          <p:spPr>
            <a:xfrm>
              <a:off x="5724890" y="2387314"/>
              <a:ext cx="1128713" cy="1143000"/>
            </a:xfrm>
            <a:custGeom>
              <a:avLst/>
              <a:gdLst>
                <a:gd name="connsiteX0" fmla="*/ 1128713 w 1128713"/>
                <a:gd name="connsiteY0" fmla="*/ 0 h 1143000"/>
                <a:gd name="connsiteX1" fmla="*/ 0 w 1128713"/>
                <a:gd name="connsiteY1" fmla="*/ 4763 h 1143000"/>
                <a:gd name="connsiteX2" fmla="*/ 0 w 1128713"/>
                <a:gd name="connsiteY2" fmla="*/ 1143000 h 1143000"/>
                <a:gd name="connsiteX3" fmla="*/ 1000125 w 1128713"/>
                <a:gd name="connsiteY3" fmla="*/ 1143000 h 1143000"/>
                <a:gd name="connsiteX4" fmla="*/ 1000125 w 1128713"/>
                <a:gd name="connsiteY4" fmla="*/ 266700 h 1143000"/>
                <a:gd name="connsiteX5" fmla="*/ 1128713 w 1128713"/>
                <a:gd name="connsiteY5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713" h="1143000">
                  <a:moveTo>
                    <a:pt x="1128713" y="0"/>
                  </a:moveTo>
                  <a:lnTo>
                    <a:pt x="0" y="4763"/>
                  </a:lnTo>
                  <a:lnTo>
                    <a:pt x="0" y="1143000"/>
                  </a:lnTo>
                  <a:lnTo>
                    <a:pt x="1000125" y="1143000"/>
                  </a:lnTo>
                  <a:lnTo>
                    <a:pt x="1000125" y="266700"/>
                  </a:lnTo>
                  <a:lnTo>
                    <a:pt x="11287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00350C03-EB0E-4668-8193-D8E34FFF39E6}"/>
                </a:ext>
              </a:extLst>
            </p:cNvPr>
            <p:cNvSpPr/>
            <p:nvPr/>
          </p:nvSpPr>
          <p:spPr>
            <a:xfrm>
              <a:off x="7106015" y="2382552"/>
              <a:ext cx="390525" cy="633412"/>
            </a:xfrm>
            <a:custGeom>
              <a:avLst/>
              <a:gdLst>
                <a:gd name="connsiteX0" fmla="*/ 0 w 390525"/>
                <a:gd name="connsiteY0" fmla="*/ 0 h 633412"/>
                <a:gd name="connsiteX1" fmla="*/ 381000 w 390525"/>
                <a:gd name="connsiteY1" fmla="*/ 0 h 633412"/>
                <a:gd name="connsiteX2" fmla="*/ 390525 w 390525"/>
                <a:gd name="connsiteY2" fmla="*/ 633412 h 633412"/>
                <a:gd name="connsiteX3" fmla="*/ 0 w 390525"/>
                <a:gd name="connsiteY3" fmla="*/ 0 h 63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633412">
                  <a:moveTo>
                    <a:pt x="0" y="0"/>
                  </a:moveTo>
                  <a:lnTo>
                    <a:pt x="381000" y="0"/>
                  </a:lnTo>
                  <a:lnTo>
                    <a:pt x="390525" y="633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7E36A1E-42DC-49E8-B692-73C16FEA121A}"/>
                </a:ext>
              </a:extLst>
            </p:cNvPr>
            <p:cNvSpPr/>
            <p:nvPr/>
          </p:nvSpPr>
          <p:spPr>
            <a:xfrm>
              <a:off x="7158403" y="3454114"/>
              <a:ext cx="333375" cy="71438"/>
            </a:xfrm>
            <a:custGeom>
              <a:avLst/>
              <a:gdLst>
                <a:gd name="connsiteX0" fmla="*/ 0 w 333375"/>
                <a:gd name="connsiteY0" fmla="*/ 71438 h 71438"/>
                <a:gd name="connsiteX1" fmla="*/ 333375 w 333375"/>
                <a:gd name="connsiteY1" fmla="*/ 66675 h 71438"/>
                <a:gd name="connsiteX2" fmla="*/ 333375 w 333375"/>
                <a:gd name="connsiteY2" fmla="*/ 0 h 71438"/>
                <a:gd name="connsiteX3" fmla="*/ 0 w 333375"/>
                <a:gd name="connsiteY3" fmla="*/ 71438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71438">
                  <a:moveTo>
                    <a:pt x="0" y="71438"/>
                  </a:moveTo>
                  <a:lnTo>
                    <a:pt x="333375" y="66675"/>
                  </a:lnTo>
                  <a:lnTo>
                    <a:pt x="333375" y="0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F1303B9-62A4-4752-A9C4-6281CEF504B0}"/>
                </a:ext>
              </a:extLst>
            </p:cNvPr>
            <p:cNvSpPr/>
            <p:nvPr/>
          </p:nvSpPr>
          <p:spPr>
            <a:xfrm>
              <a:off x="6699163" y="350192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E7BC2F5-775F-499B-953B-03643EF92EC5}"/>
                </a:ext>
              </a:extLst>
            </p:cNvPr>
            <p:cNvSpPr/>
            <p:nvPr/>
          </p:nvSpPr>
          <p:spPr>
            <a:xfrm>
              <a:off x="6214704" y="350905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8F434B4-185F-4FD3-9B8F-6D6A86BD008E}"/>
                </a:ext>
              </a:extLst>
            </p:cNvPr>
            <p:cNvSpPr/>
            <p:nvPr/>
          </p:nvSpPr>
          <p:spPr>
            <a:xfrm>
              <a:off x="6705865" y="45769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2D687C33-376C-405B-BB58-9497471D460A}"/>
              </a:ext>
            </a:extLst>
          </p:cNvPr>
          <p:cNvSpPr txBox="1"/>
          <p:nvPr/>
        </p:nvSpPr>
        <p:spPr>
          <a:xfrm>
            <a:off x="5770297" y="3114396"/>
            <a:ext cx="61426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E69AD14-CAFF-4E71-BB86-B71DEB9B2758}"/>
              </a:ext>
            </a:extLst>
          </p:cNvPr>
          <p:cNvSpPr txBox="1"/>
          <p:nvPr/>
        </p:nvSpPr>
        <p:spPr>
          <a:xfrm>
            <a:off x="6731196" y="3198569"/>
            <a:ext cx="61426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F5276E8-AB86-4E01-82EF-1891DB0CED57}"/>
              </a:ext>
            </a:extLst>
          </p:cNvPr>
          <p:cNvSpPr txBox="1"/>
          <p:nvPr/>
        </p:nvSpPr>
        <p:spPr>
          <a:xfrm>
            <a:off x="6827912" y="2146088"/>
            <a:ext cx="61426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9E969BE-5C23-4C1B-9E67-B452DDEC2860}"/>
              </a:ext>
            </a:extLst>
          </p:cNvPr>
          <p:cNvSpPr/>
          <p:nvPr/>
        </p:nvSpPr>
        <p:spPr>
          <a:xfrm>
            <a:off x="6725388" y="243062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44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7E4E629-4DE6-4D08-A5B0-52AE67741CC6}"/>
              </a:ext>
            </a:extLst>
          </p:cNvPr>
          <p:cNvGrpSpPr/>
          <p:nvPr/>
        </p:nvGrpSpPr>
        <p:grpSpPr>
          <a:xfrm>
            <a:off x="4880413" y="1722500"/>
            <a:ext cx="3744134" cy="2976556"/>
            <a:chOff x="4928848" y="1623407"/>
            <a:chExt cx="3744134" cy="297655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4C5CCB1-A3AE-4470-AFDB-DD919F608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8848" y="1623407"/>
              <a:ext cx="3744134" cy="2976556"/>
            </a:xfrm>
            <a:prstGeom prst="rect">
              <a:avLst/>
            </a:prstGeom>
          </p:spPr>
        </p:pic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3A52DD3-3C97-455B-91EF-30522B01A457}"/>
                </a:ext>
              </a:extLst>
            </p:cNvPr>
            <p:cNvSpPr/>
            <p:nvPr/>
          </p:nvSpPr>
          <p:spPr>
            <a:xfrm>
              <a:off x="5935349" y="1975184"/>
              <a:ext cx="1096440" cy="655328"/>
            </a:xfrm>
            <a:custGeom>
              <a:avLst/>
              <a:gdLst>
                <a:gd name="connsiteX0" fmla="*/ 883920 w 1295400"/>
                <a:gd name="connsiteY0" fmla="*/ 0 h 769620"/>
                <a:gd name="connsiteX1" fmla="*/ 883920 w 1295400"/>
                <a:gd name="connsiteY1" fmla="*/ 0 h 769620"/>
                <a:gd name="connsiteX2" fmla="*/ 1295400 w 1295400"/>
                <a:gd name="connsiteY2" fmla="*/ 441960 h 769620"/>
                <a:gd name="connsiteX3" fmla="*/ 822960 w 1295400"/>
                <a:gd name="connsiteY3" fmla="*/ 403860 h 769620"/>
                <a:gd name="connsiteX4" fmla="*/ 373380 w 1295400"/>
                <a:gd name="connsiteY4" fmla="*/ 769620 h 769620"/>
                <a:gd name="connsiteX5" fmla="*/ 0 w 1295400"/>
                <a:gd name="connsiteY5" fmla="*/ 662940 h 769620"/>
                <a:gd name="connsiteX6" fmla="*/ 883920 w 1295400"/>
                <a:gd name="connsiteY6" fmla="*/ 0 h 76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400" h="769620">
                  <a:moveTo>
                    <a:pt x="883920" y="0"/>
                  </a:moveTo>
                  <a:lnTo>
                    <a:pt x="883920" y="0"/>
                  </a:lnTo>
                  <a:lnTo>
                    <a:pt x="1295400" y="441960"/>
                  </a:lnTo>
                  <a:lnTo>
                    <a:pt x="822960" y="403860"/>
                  </a:lnTo>
                  <a:lnTo>
                    <a:pt x="373380" y="769620"/>
                  </a:lnTo>
                  <a:lnTo>
                    <a:pt x="0" y="662940"/>
                  </a:lnTo>
                  <a:lnTo>
                    <a:pt x="88392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E5B8E3B8-BD90-41AF-B19C-8179B9CC48C1}"/>
                </a:ext>
              </a:extLst>
            </p:cNvPr>
            <p:cNvSpPr/>
            <p:nvPr/>
          </p:nvSpPr>
          <p:spPr>
            <a:xfrm>
              <a:off x="7096285" y="2812187"/>
              <a:ext cx="515972" cy="181675"/>
            </a:xfrm>
            <a:custGeom>
              <a:avLst/>
              <a:gdLst>
                <a:gd name="connsiteX0" fmla="*/ 609600 w 609600"/>
                <a:gd name="connsiteY0" fmla="*/ 213360 h 213360"/>
                <a:gd name="connsiteX1" fmla="*/ 426720 w 609600"/>
                <a:gd name="connsiteY1" fmla="*/ 0 h 213360"/>
                <a:gd name="connsiteX2" fmla="*/ 0 w 609600"/>
                <a:gd name="connsiteY2" fmla="*/ 60960 h 213360"/>
                <a:gd name="connsiteX3" fmla="*/ 609600 w 609600"/>
                <a:gd name="connsiteY3" fmla="*/ 21336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213360">
                  <a:moveTo>
                    <a:pt x="609600" y="213360"/>
                  </a:moveTo>
                  <a:lnTo>
                    <a:pt x="426720" y="0"/>
                  </a:lnTo>
                  <a:lnTo>
                    <a:pt x="0" y="60960"/>
                  </a:lnTo>
                  <a:lnTo>
                    <a:pt x="609600" y="21336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2D91B92-E391-4954-92D6-EF93D15B0D50}"/>
                </a:ext>
              </a:extLst>
            </p:cNvPr>
            <p:cNvSpPr/>
            <p:nvPr/>
          </p:nvSpPr>
          <p:spPr>
            <a:xfrm>
              <a:off x="5757458" y="1944191"/>
              <a:ext cx="1988598" cy="1118587"/>
            </a:xfrm>
            <a:custGeom>
              <a:avLst/>
              <a:gdLst>
                <a:gd name="connsiteX0" fmla="*/ 878889 w 1988598"/>
                <a:gd name="connsiteY0" fmla="*/ 363985 h 1118587"/>
                <a:gd name="connsiteX1" fmla="*/ 0 w 1988598"/>
                <a:gd name="connsiteY1" fmla="*/ 1118587 h 1118587"/>
                <a:gd name="connsiteX2" fmla="*/ 1988598 w 1988598"/>
                <a:gd name="connsiteY2" fmla="*/ 807868 h 1118587"/>
                <a:gd name="connsiteX3" fmla="*/ 1322773 w 1988598"/>
                <a:gd name="connsiteY3" fmla="*/ 0 h 1118587"/>
                <a:gd name="connsiteX4" fmla="*/ 1074198 w 1988598"/>
                <a:gd name="connsiteY4" fmla="*/ 186431 h 1118587"/>
                <a:gd name="connsiteX5" fmla="*/ 1278384 w 1988598"/>
                <a:gd name="connsiteY5" fmla="*/ 399496 h 1118587"/>
                <a:gd name="connsiteX6" fmla="*/ 878889 w 1988598"/>
                <a:gd name="connsiteY6" fmla="*/ 363985 h 111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8598" h="1118587">
                  <a:moveTo>
                    <a:pt x="878889" y="363985"/>
                  </a:moveTo>
                  <a:lnTo>
                    <a:pt x="0" y="1118587"/>
                  </a:lnTo>
                  <a:lnTo>
                    <a:pt x="1988598" y="807868"/>
                  </a:lnTo>
                  <a:lnTo>
                    <a:pt x="1322773" y="0"/>
                  </a:lnTo>
                  <a:lnTo>
                    <a:pt x="1074198" y="186431"/>
                  </a:lnTo>
                  <a:lnTo>
                    <a:pt x="1278384" y="399496"/>
                  </a:lnTo>
                  <a:lnTo>
                    <a:pt x="878889" y="363985"/>
                  </a:lnTo>
                  <a:close/>
                </a:path>
              </a:pathLst>
            </a:cu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AC34BCC-0E4B-4E01-B757-52BC4E9528AB}"/>
                </a:ext>
              </a:extLst>
            </p:cNvPr>
            <p:cNvSpPr/>
            <p:nvPr/>
          </p:nvSpPr>
          <p:spPr>
            <a:xfrm>
              <a:off x="6588481" y="225712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6F96D531-6F68-45F8-BC2E-0CB439565BDD}"/>
                </a:ext>
              </a:extLst>
            </p:cNvPr>
            <p:cNvSpPr/>
            <p:nvPr/>
          </p:nvSpPr>
          <p:spPr>
            <a:xfrm>
              <a:off x="6231435" y="261392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27E82E4-20AC-4060-97A7-7BC57961283B}"/>
                </a:ext>
              </a:extLst>
            </p:cNvPr>
            <p:cNvSpPr/>
            <p:nvPr/>
          </p:nvSpPr>
          <p:spPr>
            <a:xfrm>
              <a:off x="6995937" y="231926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15EAABC-DFD0-4A20-97A8-8F7A5C8BA7D3}"/>
                </a:ext>
              </a:extLst>
            </p:cNvPr>
            <p:cNvSpPr/>
            <p:nvPr/>
          </p:nvSpPr>
          <p:spPr>
            <a:xfrm>
              <a:off x="6788075" y="208841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1C46760-E16F-45F2-8DE9-D399ED24EF30}"/>
              </a:ext>
            </a:extLst>
          </p:cNvPr>
          <p:cNvSpPr txBox="1"/>
          <p:nvPr/>
        </p:nvSpPr>
        <p:spPr>
          <a:xfrm>
            <a:off x="86639" y="4099402"/>
            <a:ext cx="5667784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① 求交线：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交线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mn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线段的投影分别为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判断可见性：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由两平面交点所组成的交线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n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820862D-4F1D-4788-B60C-6E960B222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5" t="5801" r="30345" b="11907"/>
          <a:stretch/>
        </p:blipFill>
        <p:spPr>
          <a:xfrm rot="16200000">
            <a:off x="5325245" y="4494680"/>
            <a:ext cx="1468052" cy="172320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5343DCB-1B4F-4D2B-A28E-6431EB4C0DE1}"/>
              </a:ext>
            </a:extLst>
          </p:cNvPr>
          <p:cNvSpPr txBox="1"/>
          <p:nvPr/>
        </p:nvSpPr>
        <p:spPr>
          <a:xfrm>
            <a:off x="5578656" y="6149139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交线错误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FA18CDD-97B2-423B-A8FC-86A614A6FC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1" b="21961"/>
          <a:stretch/>
        </p:blipFill>
        <p:spPr>
          <a:xfrm>
            <a:off x="7217947" y="4641798"/>
            <a:ext cx="1610204" cy="144851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02F4341-7155-4A98-8BCA-28145B9A7CF3}"/>
              </a:ext>
            </a:extLst>
          </p:cNvPr>
          <p:cNvSpPr txBox="1"/>
          <p:nvPr/>
        </p:nvSpPr>
        <p:spPr>
          <a:xfrm>
            <a:off x="7018811" y="6166509"/>
            <a:ext cx="141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可见性错误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49BC6B-969D-4581-AE83-2F60A8958CA5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2-4(13)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求作两平面的交线，并判断其可见性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4D013F-A8A7-4549-81EB-218FE4A937C2}"/>
              </a:ext>
            </a:extLst>
          </p:cNvPr>
          <p:cNvGrpSpPr/>
          <p:nvPr/>
        </p:nvGrpSpPr>
        <p:grpSpPr>
          <a:xfrm>
            <a:off x="685226" y="1701283"/>
            <a:ext cx="3529928" cy="2894276"/>
            <a:chOff x="685226" y="1701283"/>
            <a:chExt cx="3529928" cy="289427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2FB9D3-3B61-48DE-8B8B-58677B30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226" y="1806055"/>
              <a:ext cx="3529928" cy="2789504"/>
            </a:xfrm>
            <a:prstGeom prst="rect">
              <a:avLst/>
            </a:prstGeom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B8D6AC7-D938-4FCC-A470-A8A2A609557A}"/>
                </a:ext>
              </a:extLst>
            </p:cNvPr>
            <p:cNvCxnSpPr>
              <a:stCxn id="43" idx="5"/>
              <a:endCxn id="44" idx="5"/>
            </p:cNvCxnSpPr>
            <p:nvPr/>
          </p:nvCxnSpPr>
          <p:spPr>
            <a:xfrm flipV="1">
              <a:off x="2663867" y="2165396"/>
              <a:ext cx="6512" cy="328694"/>
            </a:xfrm>
            <a:prstGeom prst="line">
              <a:avLst/>
            </a:prstGeom>
            <a:ln w="3175">
              <a:solidFill>
                <a:srgbClr val="F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7BDE278-A101-4982-B3AB-14DDC0F44817}"/>
                </a:ext>
              </a:extLst>
            </p:cNvPr>
            <p:cNvSpPr txBox="1"/>
            <p:nvPr/>
          </p:nvSpPr>
          <p:spPr>
            <a:xfrm>
              <a:off x="1737308" y="4025672"/>
              <a:ext cx="464426" cy="390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60558E7-C86A-42A2-8CE5-93F67B884B9B}"/>
                </a:ext>
              </a:extLst>
            </p:cNvPr>
            <p:cNvSpPr/>
            <p:nvPr/>
          </p:nvSpPr>
          <p:spPr>
            <a:xfrm>
              <a:off x="1923802" y="407556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86CCC61-6F54-4DF8-BDF0-124F972DD196}"/>
                </a:ext>
              </a:extLst>
            </p:cNvPr>
            <p:cNvSpPr txBox="1"/>
            <p:nvPr/>
          </p:nvSpPr>
          <p:spPr>
            <a:xfrm>
              <a:off x="1564000" y="1994138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86A9C4E-42F4-45E0-B0D5-6B6893B48BF8}"/>
                </a:ext>
              </a:extLst>
            </p:cNvPr>
            <p:cNvSpPr txBox="1"/>
            <p:nvPr/>
          </p:nvSpPr>
          <p:spPr>
            <a:xfrm>
              <a:off x="1399474" y="2492717"/>
              <a:ext cx="614269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5F0999EB-6062-4F47-9AEE-C194FB44FB04}"/>
                </a:ext>
              </a:extLst>
            </p:cNvPr>
            <p:cNvSpPr/>
            <p:nvPr/>
          </p:nvSpPr>
          <p:spPr>
            <a:xfrm>
              <a:off x="1904717" y="273075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CDC91DA-556E-4A84-83A9-F211A2ECE98A}"/>
                </a:ext>
              </a:extLst>
            </p:cNvPr>
            <p:cNvSpPr/>
            <p:nvPr/>
          </p:nvSpPr>
          <p:spPr>
            <a:xfrm>
              <a:off x="1928905" y="239194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DB9BD39-9228-4DF0-8320-70C278B80D97}"/>
                </a:ext>
              </a:extLst>
            </p:cNvPr>
            <p:cNvSpPr txBox="1"/>
            <p:nvPr/>
          </p:nvSpPr>
          <p:spPr>
            <a:xfrm>
              <a:off x="2562985" y="4000943"/>
              <a:ext cx="464426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endPara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7E5EC10-D0EB-4FF9-B9E8-5C5AF0D0E0CE}"/>
                </a:ext>
              </a:extLst>
            </p:cNvPr>
            <p:cNvSpPr txBox="1"/>
            <p:nvPr/>
          </p:nvSpPr>
          <p:spPr>
            <a:xfrm>
              <a:off x="2688318" y="2135950"/>
              <a:ext cx="464426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835933A-BEBB-471B-B198-61777CC153DC}"/>
                </a:ext>
              </a:extLst>
            </p:cNvPr>
            <p:cNvSpPr/>
            <p:nvPr/>
          </p:nvSpPr>
          <p:spPr>
            <a:xfrm>
              <a:off x="2644858" y="407140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2C4E7C8B-1FE1-46CA-BB5D-D3866BB42DB7}"/>
                </a:ext>
              </a:extLst>
            </p:cNvPr>
            <p:cNvSpPr/>
            <p:nvPr/>
          </p:nvSpPr>
          <p:spPr>
            <a:xfrm>
              <a:off x="2624843" y="245506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A388FFE-3362-40CE-B173-CF2D42A950E8}"/>
                </a:ext>
              </a:extLst>
            </p:cNvPr>
            <p:cNvSpPr/>
            <p:nvPr/>
          </p:nvSpPr>
          <p:spPr>
            <a:xfrm>
              <a:off x="2631355" y="212637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6E38A5A-FB55-44F8-8D13-EC3714F5297D}"/>
                </a:ext>
              </a:extLst>
            </p:cNvPr>
            <p:cNvSpPr txBox="1"/>
            <p:nvPr/>
          </p:nvSpPr>
          <p:spPr>
            <a:xfrm>
              <a:off x="2331358" y="1701283"/>
              <a:ext cx="464426" cy="458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A11C4479-A307-47C7-B473-8552E29242CB}"/>
              </a:ext>
            </a:extLst>
          </p:cNvPr>
          <p:cNvSpPr txBox="1"/>
          <p:nvPr/>
        </p:nvSpPr>
        <p:spPr>
          <a:xfrm>
            <a:off x="6969274" y="2138052"/>
            <a:ext cx="464426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8F0DA01-ABAA-4BF6-AC91-8D332D6B92DF}"/>
              </a:ext>
            </a:extLst>
          </p:cNvPr>
          <p:cNvSpPr txBox="1"/>
          <p:nvPr/>
        </p:nvSpPr>
        <p:spPr>
          <a:xfrm>
            <a:off x="5735128" y="2452212"/>
            <a:ext cx="61426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BC17D6D-9DD6-4D7D-8F4F-EE3EF7FD4BC9}"/>
              </a:ext>
            </a:extLst>
          </p:cNvPr>
          <p:cNvSpPr txBox="1"/>
          <p:nvPr/>
        </p:nvSpPr>
        <p:spPr>
          <a:xfrm>
            <a:off x="6223412" y="2075336"/>
            <a:ext cx="61426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2076BF3-4D23-4BE7-B143-BAAD25F4FBA4}"/>
              </a:ext>
            </a:extLst>
          </p:cNvPr>
          <p:cNvSpPr txBox="1"/>
          <p:nvPr/>
        </p:nvSpPr>
        <p:spPr>
          <a:xfrm>
            <a:off x="6603383" y="1711131"/>
            <a:ext cx="61426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8E1AF00-4FE9-45AB-BD0F-266FC976BE0E}"/>
              </a:ext>
            </a:extLst>
          </p:cNvPr>
          <p:cNvCxnSpPr>
            <a:cxnSpLocks/>
          </p:cNvCxnSpPr>
          <p:nvPr/>
        </p:nvCxnSpPr>
        <p:spPr>
          <a:xfrm flipV="1">
            <a:off x="2727991" y="2910286"/>
            <a:ext cx="334297" cy="52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25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49BC6B-969D-4581-AE83-2F60A8958CA5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3-1(1)(2)(3)(4)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补全各点在其他视图上的投影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B257FC4-30A7-46BC-B0CB-AD25AD0CE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1983986"/>
            <a:ext cx="3473761" cy="343696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C5E247E-B798-48D5-8617-E811A641042A}"/>
              </a:ext>
            </a:extLst>
          </p:cNvPr>
          <p:cNvSpPr txBox="1"/>
          <p:nvPr/>
        </p:nvSpPr>
        <p:spPr>
          <a:xfrm>
            <a:off x="4385048" y="1848410"/>
            <a:ext cx="4049826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①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点需用实心或空心点标记出来；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不可见的投影点需用括号括起来；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三个点的投影均需补全。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2E5225-553E-4BAC-AF23-2F8123127A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42" t="50900" r="39473" b="12770"/>
          <a:stretch/>
        </p:blipFill>
        <p:spPr>
          <a:xfrm>
            <a:off x="4069158" y="4941577"/>
            <a:ext cx="1368000" cy="12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0D78CB-445A-4812-B031-3F756C73C8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34" t="47473" r="44734" b="23052"/>
          <a:stretch/>
        </p:blipFill>
        <p:spPr>
          <a:xfrm rot="5400000">
            <a:off x="4118733" y="3575583"/>
            <a:ext cx="1260000" cy="13591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63DAF28-D1B8-4335-93BA-D098A82257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37" t="17078" r="11256" b="8475"/>
          <a:stretch/>
        </p:blipFill>
        <p:spPr>
          <a:xfrm>
            <a:off x="5588306" y="3625157"/>
            <a:ext cx="3322697" cy="257641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5E17D87-8BCA-493E-9FD1-1226CFF000E5}"/>
              </a:ext>
            </a:extLst>
          </p:cNvPr>
          <p:cNvSpPr txBox="1"/>
          <p:nvPr/>
        </p:nvSpPr>
        <p:spPr>
          <a:xfrm>
            <a:off x="5934918" y="6159507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63557" y="1022560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49BC6B-969D-4581-AE83-2F60A8958CA5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3-2(2)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绘制侧面投影，补全水平投影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00DE5B-2CF0-45E1-AF96-C8AB31803A4F}"/>
              </a:ext>
            </a:extLst>
          </p:cNvPr>
          <p:cNvSpPr txBox="1"/>
          <p:nvPr/>
        </p:nvSpPr>
        <p:spPr>
          <a:xfrm>
            <a:off x="4366092" y="1456666"/>
            <a:ext cx="4568730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特别注意三等对应关系、方位对应关系；俯、左视图的“宽相等”以及它们的前后位置关系，在绘图时容易出错；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② 越复杂的图，推荐“辅助直线法”绘图，不易出错。每个点的对应关系也能一目了然。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056997-AF7D-425A-878D-298022DF30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r="22033"/>
          <a:stretch/>
        </p:blipFill>
        <p:spPr>
          <a:xfrm>
            <a:off x="733619" y="1946514"/>
            <a:ext cx="3071675" cy="3266982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38890F4-1D8B-4A4D-80E8-5FAA9851D362}"/>
              </a:ext>
            </a:extLst>
          </p:cNvPr>
          <p:cNvSpPr txBox="1"/>
          <p:nvPr/>
        </p:nvSpPr>
        <p:spPr>
          <a:xfrm>
            <a:off x="4968671" y="6114152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B603CEE-77E6-436E-B063-000EFE4B12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6" r="740" b="20226"/>
          <a:stretch/>
        </p:blipFill>
        <p:spPr>
          <a:xfrm rot="16200000">
            <a:off x="4452097" y="4078722"/>
            <a:ext cx="2050514" cy="190046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C158FF-4CC4-46A4-8B29-6C10B26338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8212" r="33418" b="16342"/>
          <a:stretch/>
        </p:blipFill>
        <p:spPr>
          <a:xfrm>
            <a:off x="6800622" y="4003681"/>
            <a:ext cx="2163649" cy="205051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4FB1BAD-6F97-4109-8E67-2C635C1A459D}"/>
              </a:ext>
            </a:extLst>
          </p:cNvPr>
          <p:cNvSpPr txBox="1"/>
          <p:nvPr/>
        </p:nvSpPr>
        <p:spPr>
          <a:xfrm>
            <a:off x="7120138" y="6089965"/>
            <a:ext cx="131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常见错误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46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2-3(5)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已知正视图及部分水平投影和侧面投影，请将三视图补充完整。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299197-45C2-4AC6-8F4A-9A28F10D7D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5" t="20305" r="9785" b="13504"/>
          <a:stretch/>
        </p:blipFill>
        <p:spPr>
          <a:xfrm>
            <a:off x="1553029" y="2152859"/>
            <a:ext cx="5371554" cy="390095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</TotalTime>
  <Words>1252</Words>
  <Application>Microsoft Office PowerPoint</Application>
  <PresentationFormat>全屏显示(4:3)</PresentationFormat>
  <Paragraphs>195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华文楷体</vt:lpstr>
      <vt:lpstr>宋体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109</cp:revision>
  <dcterms:created xsi:type="dcterms:W3CDTF">2021-10-15T00:52:00Z</dcterms:created>
  <dcterms:modified xsi:type="dcterms:W3CDTF">2024-10-11T10:28:22Z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